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15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83" r:id="rId2"/>
    <p:sldId id="320" r:id="rId3"/>
    <p:sldId id="287" r:id="rId4"/>
    <p:sldId id="268" r:id="rId5"/>
    <p:sldId id="323" r:id="rId6"/>
    <p:sldId id="325" r:id="rId7"/>
    <p:sldId id="327" r:id="rId8"/>
    <p:sldId id="300" r:id="rId9"/>
    <p:sldId id="285" r:id="rId10"/>
    <p:sldId id="293" r:id="rId11"/>
    <p:sldId id="333" r:id="rId12"/>
    <p:sldId id="289" r:id="rId13"/>
    <p:sldId id="330" r:id="rId14"/>
    <p:sldId id="329" r:id="rId15"/>
    <p:sldId id="332" r:id="rId16"/>
    <p:sldId id="317" r:id="rId17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2814" y="-9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51" cy="4960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728" y="0"/>
            <a:ext cx="2946351" cy="4960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E69209-391C-4B34-952B-F023DD8C425E}" type="datetimeFigureOut">
              <a:rPr lang="ru-RU" smtClean="0"/>
              <a:pPr/>
              <a:t>14.01.2020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959"/>
            <a:ext cx="2946351" cy="4960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728" y="9428959"/>
            <a:ext cx="2946351" cy="4960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A54E01-F5DB-4B5E-B7D7-D6436432C67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10926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51" cy="4960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728" y="0"/>
            <a:ext cx="2946351" cy="4960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F9F763-1641-4FF1-BB2C-A82AADE580BA}" type="datetimeFigureOut">
              <a:rPr lang="ru-RU" smtClean="0"/>
              <a:pPr/>
              <a:t>14.01.2020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928" y="4715273"/>
            <a:ext cx="5437821" cy="446643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959"/>
            <a:ext cx="2946351" cy="4960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728" y="9428959"/>
            <a:ext cx="2946351" cy="4960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E1691E-EB27-4801-82DC-3B902894EFA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71647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60BAE-9607-49E5-91D3-DC98E0FF938B}" type="datetimeFigureOut">
              <a:rPr lang="ru-RU" smtClean="0"/>
              <a:pPr/>
              <a:t>14.01.2020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D5534-3B65-48C4-A16B-84E13EE772A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12756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60BAE-9607-49E5-91D3-DC98E0FF938B}" type="datetimeFigureOut">
              <a:rPr lang="ru-RU" smtClean="0"/>
              <a:pPr/>
              <a:t>14.01.2020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D5534-3B65-48C4-A16B-84E13EE772A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9779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60BAE-9607-49E5-91D3-DC98E0FF938B}" type="datetimeFigureOut">
              <a:rPr lang="ru-RU" smtClean="0"/>
              <a:pPr/>
              <a:t>14.01.2020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D5534-3B65-48C4-A16B-84E13EE772A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768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60BAE-9607-49E5-91D3-DC98E0FF938B}" type="datetimeFigureOut">
              <a:rPr lang="ru-RU" smtClean="0"/>
              <a:pPr/>
              <a:t>14.01.2020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D5534-3B65-48C4-A16B-84E13EE772A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26561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60BAE-9607-49E5-91D3-DC98E0FF938B}" type="datetimeFigureOut">
              <a:rPr lang="ru-RU" smtClean="0"/>
              <a:pPr/>
              <a:t>14.01.2020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D5534-3B65-48C4-A16B-84E13EE772A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87372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60BAE-9607-49E5-91D3-DC98E0FF938B}" type="datetimeFigureOut">
              <a:rPr lang="ru-RU" smtClean="0"/>
              <a:pPr/>
              <a:t>14.01.2020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D5534-3B65-48C4-A16B-84E13EE772A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36556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60BAE-9607-49E5-91D3-DC98E0FF938B}" type="datetimeFigureOut">
              <a:rPr lang="ru-RU" smtClean="0"/>
              <a:pPr/>
              <a:t>14.01.2020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D5534-3B65-48C4-A16B-84E13EE772A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16037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60BAE-9607-49E5-91D3-DC98E0FF938B}" type="datetimeFigureOut">
              <a:rPr lang="ru-RU" smtClean="0"/>
              <a:pPr/>
              <a:t>14.01.2020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D5534-3B65-48C4-A16B-84E13EE772A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74707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60BAE-9607-49E5-91D3-DC98E0FF938B}" type="datetimeFigureOut">
              <a:rPr lang="ru-RU" smtClean="0"/>
              <a:pPr/>
              <a:t>14.01.2020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D5534-3B65-48C4-A16B-84E13EE772A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06586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60BAE-9607-49E5-91D3-DC98E0FF938B}" type="datetimeFigureOut">
              <a:rPr lang="ru-RU" smtClean="0"/>
              <a:pPr/>
              <a:t>14.01.2020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D5534-3B65-48C4-A16B-84E13EE772A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19826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60BAE-9607-49E5-91D3-DC98E0FF938B}" type="datetimeFigureOut">
              <a:rPr lang="ru-RU" smtClean="0"/>
              <a:pPr/>
              <a:t>14.01.2020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D5534-3B65-48C4-A16B-84E13EE772A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10206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A60BAE-9607-49E5-91D3-DC98E0FF938B}" type="datetimeFigureOut">
              <a:rPr lang="ru-RU" smtClean="0"/>
              <a:pPr/>
              <a:t>14.01.2020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3D5534-3B65-48C4-A16B-84E13EE772A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14764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1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5" Type="http://schemas.openxmlformats.org/officeDocument/2006/relationships/oleObject" Target="../embeddings/oleObject12.bin"/><Relationship Id="rId4" Type="http://schemas.openxmlformats.org/officeDocument/2006/relationships/image" Target="../media/image1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1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1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5" Type="http://schemas.openxmlformats.org/officeDocument/2006/relationships/oleObject" Target="../embeddings/oleObject16.bin"/><Relationship Id="rId4" Type="http://schemas.openxmlformats.org/officeDocument/2006/relationships/image" Target="../media/image1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4" Type="http://schemas.openxmlformats.org/officeDocument/2006/relationships/image" Target="../media/image1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3.png"/><Relationship Id="rId4" Type="http://schemas.openxmlformats.org/officeDocument/2006/relationships/image" Target="../media/image1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4.jpeg"/><Relationship Id="rId4" Type="http://schemas.openxmlformats.org/officeDocument/2006/relationships/image" Target="../media/image1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69" name="Picture 45" descr="https://cdn.wallpapersafari.com/22/23/8wlVC4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6834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562074"/>
          </a:xfrm>
        </p:spPr>
        <p:txBody>
          <a:bodyPr>
            <a:normAutofit/>
          </a:bodyPr>
          <a:lstStyle/>
          <a:p>
            <a:endParaRPr lang="ru-RU" sz="2000" b="1" dirty="0">
              <a:solidFill>
                <a:srgbClr val="002060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179512" y="1757598"/>
            <a:ext cx="8784976" cy="28253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ctr">
              <a:buNone/>
            </a:pPr>
            <a:r>
              <a:rPr lang="ru-RU" sz="2400" b="1" cap="all" dirty="0">
                <a:solidFill>
                  <a:srgbClr val="002060"/>
                </a:solidFill>
                <a:latin typeface="Century Gothic" panose="020B0502020202020204" pitchFamily="34" charset="0"/>
              </a:rPr>
              <a:t>Аттестация </a:t>
            </a:r>
          </a:p>
          <a:p>
            <a:pPr marL="0" indent="0" algn="ctr">
              <a:buNone/>
            </a:pPr>
            <a:r>
              <a:rPr lang="ru-RU" sz="24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директоров и заместителей директоров  в организациях образования, дошкольного, начального, основного среднего, общего среднего, дополнительного, технического и профессионального, </a:t>
            </a:r>
            <a:r>
              <a:rPr lang="ru-RU" sz="2400" b="1" dirty="0" err="1">
                <a:solidFill>
                  <a:srgbClr val="002060"/>
                </a:solidFill>
                <a:latin typeface="Century Gothic" panose="020B0502020202020204" pitchFamily="34" charset="0"/>
              </a:rPr>
              <a:t>послесреднего</a:t>
            </a:r>
            <a:r>
              <a:rPr lang="ru-RU" sz="24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 образования</a:t>
            </a:r>
          </a:p>
          <a:p>
            <a:pPr marL="0" indent="0" algn="ctr">
              <a:buNone/>
            </a:pPr>
            <a:endParaRPr lang="ru-RU" sz="24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10" name="Group 5"/>
          <p:cNvGrpSpPr>
            <a:grpSpLocks/>
          </p:cNvGrpSpPr>
          <p:nvPr/>
        </p:nvGrpSpPr>
        <p:grpSpPr bwMode="auto">
          <a:xfrm>
            <a:off x="0" y="6309320"/>
            <a:ext cx="9144000" cy="404812"/>
            <a:chOff x="0" y="4065"/>
            <a:chExt cx="5760" cy="255"/>
          </a:xfrm>
        </p:grpSpPr>
        <p:sp>
          <p:nvSpPr>
            <p:cNvPr id="11" name="Rectangle 6"/>
            <p:cNvSpPr>
              <a:spLocks noChangeArrowheads="1"/>
            </p:cNvSpPr>
            <p:nvPr/>
          </p:nvSpPr>
          <p:spPr bwMode="auto">
            <a:xfrm>
              <a:off x="0" y="4065"/>
              <a:ext cx="5760" cy="255"/>
            </a:xfrm>
            <a:prstGeom prst="rect">
              <a:avLst/>
            </a:prstGeom>
            <a:solidFill>
              <a:srgbClr val="003399"/>
            </a:solidFill>
            <a:ln w="9525">
              <a:solidFill>
                <a:srgbClr val="003399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graphicFrame>
          <p:nvGraphicFramePr>
            <p:cNvPr id="12" name="Object 7"/>
            <p:cNvGraphicFramePr>
              <a:graphicFrameLocks noChangeAspect="1"/>
            </p:cNvGraphicFramePr>
            <p:nvPr/>
          </p:nvGraphicFramePr>
          <p:xfrm>
            <a:off x="2154" y="4087"/>
            <a:ext cx="1412" cy="23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6" name="CorelDRAW" r:id="rId4" imgW="2730240" imgH="437760" progId="">
                    <p:embed/>
                  </p:oleObj>
                </mc:Choice>
                <mc:Fallback>
                  <p:oleObj name="CorelDRAW" r:id="rId4" imgW="2730240" imgH="437760" progId="">
                    <p:embed/>
                    <p:pic>
                      <p:nvPicPr>
                        <p:cNvPr id="12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54" y="4087"/>
                          <a:ext cx="1412" cy="23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41372265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262632" y="843567"/>
            <a:ext cx="6677238" cy="179334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513035" y="2718895"/>
            <a:ext cx="3920756" cy="380644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4800605" y="2717096"/>
            <a:ext cx="3891516" cy="380824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1786268" y="993704"/>
            <a:ext cx="5741582" cy="1499192"/>
          </a:xfrm>
          <a:prstGeom prst="rect">
            <a:avLst/>
          </a:prstGeom>
          <a:solidFill>
            <a:schemeClr val="bg1"/>
          </a:solidFill>
          <a:ln w="38100">
            <a:solidFill>
              <a:srgbClr val="00206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РУКОВОДИТЕЛЬ</a:t>
            </a:r>
          </a:p>
          <a:p>
            <a:pPr algn="ctr"/>
            <a:r>
              <a:rPr lang="kk-KZ" sz="16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«РУКОВОДИТЕЛЬ -СТРАТЕГ»</a:t>
            </a:r>
          </a:p>
          <a:p>
            <a:pPr algn="ctr"/>
            <a:r>
              <a:rPr lang="kk-KZ" sz="16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«РУКОВОДИТЕЛЬ -НОВАТОР»</a:t>
            </a:r>
          </a:p>
          <a:p>
            <a:pPr algn="ctr"/>
            <a:r>
              <a:rPr lang="kk-KZ" sz="16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«РУКОВОДИТЕЛЬ- ЛИДЕР»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642910" y="2860158"/>
            <a:ext cx="3714776" cy="1137685"/>
          </a:xfrm>
          <a:prstGeom prst="rect">
            <a:avLst/>
          </a:prstGeom>
          <a:solidFill>
            <a:schemeClr val="bg1"/>
          </a:solidFill>
          <a:ln w="38100">
            <a:solidFill>
              <a:srgbClr val="00206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НАЦИОНАЛЬНОЕ </a:t>
            </a:r>
          </a:p>
          <a:p>
            <a:pPr algn="ctr"/>
            <a:r>
              <a:rPr lang="ru-RU" sz="12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КВАЛИФИКАЦИОННОЕ ТЕСТИРОВАНИЕ</a:t>
            </a:r>
          </a:p>
          <a:p>
            <a:pPr algn="ctr"/>
            <a:r>
              <a:rPr lang="ru-RU" sz="1600" b="1" i="1" dirty="0">
                <a:solidFill>
                  <a:srgbClr val="FF0000"/>
                </a:solidFill>
                <a:latin typeface="Century Gothic" panose="020B0502020202020204" pitchFamily="34" charset="0"/>
              </a:rPr>
              <a:t>« УПРАВЛЕНЧЕСКИЕ КОМПЕТЕНЦИИ»</a:t>
            </a:r>
            <a:endParaRPr lang="kk-KZ" sz="1600" b="1" i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800115" y="4472753"/>
            <a:ext cx="1485869" cy="1297178"/>
          </a:xfrm>
          <a:prstGeom prst="rect">
            <a:avLst/>
          </a:prstGeom>
          <a:solidFill>
            <a:schemeClr val="bg1"/>
          </a:solidFill>
          <a:ln w="38100">
            <a:solidFill>
              <a:srgbClr val="00206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14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Независимый центр оценки</a:t>
            </a:r>
          </a:p>
          <a:p>
            <a:pPr algn="ctr"/>
            <a:endParaRPr lang="kk-KZ" sz="1400" i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878780" y="4472753"/>
            <a:ext cx="1236035" cy="1297178"/>
          </a:xfrm>
          <a:prstGeom prst="rect">
            <a:avLst/>
          </a:prstGeom>
          <a:solidFill>
            <a:schemeClr val="bg1"/>
          </a:solidFill>
          <a:ln w="38100">
            <a:solidFill>
              <a:srgbClr val="00206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14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Н Ц Т</a:t>
            </a:r>
          </a:p>
          <a:p>
            <a:pPr algn="ctr"/>
            <a:r>
              <a:rPr lang="kk-KZ" sz="1400" i="1" dirty="0">
                <a:solidFill>
                  <a:srgbClr val="002060"/>
                </a:solidFill>
                <a:latin typeface="Century Gothic" panose="020B0502020202020204" pitchFamily="34" charset="0"/>
              </a:rPr>
              <a:t>готовит тесты</a:t>
            </a:r>
          </a:p>
        </p:txBody>
      </p:sp>
      <p:cxnSp>
        <p:nvCxnSpPr>
          <p:cNvPr id="12" name="Прямая со стрелкой 11"/>
          <p:cNvCxnSpPr/>
          <p:nvPr/>
        </p:nvCxnSpPr>
        <p:spPr>
          <a:xfrm>
            <a:off x="2513288" y="3997843"/>
            <a:ext cx="0" cy="2030811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Прямоугольник 12"/>
          <p:cNvSpPr/>
          <p:nvPr/>
        </p:nvSpPr>
        <p:spPr>
          <a:xfrm>
            <a:off x="800115" y="5917030"/>
            <a:ext cx="3314699" cy="327813"/>
          </a:xfrm>
          <a:prstGeom prst="rect">
            <a:avLst/>
          </a:prstGeom>
          <a:solidFill>
            <a:schemeClr val="bg1"/>
          </a:solidFill>
          <a:ln w="38100">
            <a:solidFill>
              <a:srgbClr val="00206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k-KZ" sz="14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kk-KZ" sz="14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1 раз в 3 года</a:t>
            </a:r>
            <a:endParaRPr lang="kk-KZ" sz="1400" dirty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pPr algn="ctr"/>
            <a:endParaRPr lang="kk-KZ" sz="1400" i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14" name="Стрелка углом вверх 13"/>
          <p:cNvSpPr/>
          <p:nvPr/>
        </p:nvSpPr>
        <p:spPr>
          <a:xfrm rot="10800000">
            <a:off x="513035" y="1403490"/>
            <a:ext cx="749597" cy="1233379"/>
          </a:xfrm>
          <a:prstGeom prst="bentUpArrow">
            <a:avLst>
              <a:gd name="adj1" fmla="val 25000"/>
              <a:gd name="adj2" fmla="val 24412"/>
              <a:gd name="adj3" fmla="val 25000"/>
            </a:avLst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1222759" y="4136061"/>
            <a:ext cx="2469411" cy="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1222759" y="4136061"/>
            <a:ext cx="0" cy="368594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3692170" y="4146691"/>
            <a:ext cx="0" cy="368594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Стрелка углом вверх 17"/>
          <p:cNvSpPr/>
          <p:nvPr/>
        </p:nvSpPr>
        <p:spPr>
          <a:xfrm rot="10800000" flipH="1">
            <a:off x="7939870" y="1371596"/>
            <a:ext cx="752251" cy="1233379"/>
          </a:xfrm>
          <a:prstGeom prst="bentUpArrow">
            <a:avLst>
              <a:gd name="adj1" fmla="val 25000"/>
              <a:gd name="adj2" fmla="val 24412"/>
              <a:gd name="adj3" fmla="val 25000"/>
            </a:avLst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5045458" y="2977123"/>
            <a:ext cx="3314700" cy="1304146"/>
          </a:xfrm>
          <a:prstGeom prst="rect">
            <a:avLst/>
          </a:prstGeom>
          <a:solidFill>
            <a:schemeClr val="bg1"/>
          </a:solidFill>
          <a:ln w="38100">
            <a:solidFill>
              <a:srgbClr val="00206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СОБЕСЕДОВАНИЕ                                    </a:t>
            </a:r>
            <a:r>
              <a:rPr lang="ru-RU" sz="14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ПО ПОКАЗАТЕЛЯМ ЭФФЕКТИВНОСТИ </a:t>
            </a:r>
          </a:p>
        </p:txBody>
      </p:sp>
      <p:cxnSp>
        <p:nvCxnSpPr>
          <p:cNvPr id="20" name="Прямая со стрелкой 19"/>
          <p:cNvCxnSpPr/>
          <p:nvPr/>
        </p:nvCxnSpPr>
        <p:spPr>
          <a:xfrm>
            <a:off x="6858016" y="4214818"/>
            <a:ext cx="0" cy="623772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Прямоугольник 20"/>
          <p:cNvSpPr/>
          <p:nvPr/>
        </p:nvSpPr>
        <p:spPr>
          <a:xfrm>
            <a:off x="5143504" y="4786322"/>
            <a:ext cx="3214710" cy="669080"/>
          </a:xfrm>
          <a:prstGeom prst="rect">
            <a:avLst/>
          </a:prstGeom>
          <a:solidFill>
            <a:schemeClr val="bg1"/>
          </a:solidFill>
          <a:ln w="38100">
            <a:solidFill>
              <a:srgbClr val="00206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14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1 раз в 3 года</a:t>
            </a:r>
          </a:p>
        </p:txBody>
      </p:sp>
      <p:sp>
        <p:nvSpPr>
          <p:cNvPr id="2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943946" y="6333481"/>
            <a:ext cx="2133600" cy="365125"/>
          </a:xfrm>
        </p:spPr>
        <p:txBody>
          <a:bodyPr/>
          <a:lstStyle/>
          <a:p>
            <a:fld id="{290F8FE1-D312-4C01-8616-14340EB4CBE8}" type="slidenum">
              <a:rPr lang="ru-RU" sz="1600" smtClean="0">
                <a:solidFill>
                  <a:prstClr val="black">
                    <a:tint val="75000"/>
                  </a:prstClr>
                </a:solidFill>
                <a:latin typeface="Century Gothic" panose="020B0502020202020204" pitchFamily="34" charset="0"/>
              </a:rPr>
              <a:pPr/>
              <a:t>10</a:t>
            </a:fld>
            <a:endParaRPr lang="ru-RU" sz="1600">
              <a:solidFill>
                <a:prstClr val="black">
                  <a:tint val="75000"/>
                </a:prstClr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27" name="Group 8"/>
          <p:cNvGrpSpPr>
            <a:grpSpLocks/>
          </p:cNvGrpSpPr>
          <p:nvPr/>
        </p:nvGrpSpPr>
        <p:grpSpPr bwMode="auto">
          <a:xfrm>
            <a:off x="-22225" y="0"/>
            <a:ext cx="9166225" cy="765175"/>
            <a:chOff x="0" y="0"/>
            <a:chExt cx="5774" cy="482"/>
          </a:xfrm>
        </p:grpSpPr>
        <p:sp>
          <p:nvSpPr>
            <p:cNvPr id="28" name="Rectangle 9"/>
            <p:cNvSpPr>
              <a:spLocks noChangeArrowheads="1"/>
            </p:cNvSpPr>
            <p:nvPr/>
          </p:nvSpPr>
          <p:spPr bwMode="auto">
            <a:xfrm>
              <a:off x="0" y="0"/>
              <a:ext cx="5760" cy="391"/>
            </a:xfrm>
            <a:prstGeom prst="rect">
              <a:avLst/>
            </a:prstGeom>
            <a:solidFill>
              <a:srgbClr val="003399"/>
            </a:solidFill>
            <a:ln w="9525">
              <a:solidFill>
                <a:srgbClr val="003399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29" name="Rectangle 10"/>
            <p:cNvSpPr>
              <a:spLocks noChangeArrowheads="1"/>
            </p:cNvSpPr>
            <p:nvPr/>
          </p:nvSpPr>
          <p:spPr bwMode="auto">
            <a:xfrm>
              <a:off x="14" y="436"/>
              <a:ext cx="5760" cy="46"/>
            </a:xfrm>
            <a:prstGeom prst="rect">
              <a:avLst/>
            </a:prstGeom>
            <a:solidFill>
              <a:srgbClr val="003399"/>
            </a:solidFill>
            <a:ln w="9525">
              <a:solidFill>
                <a:srgbClr val="003399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</p:grpSp>
      <p:sp>
        <p:nvSpPr>
          <p:cNvPr id="30" name="Rectangle 11"/>
          <p:cNvSpPr txBox="1">
            <a:spLocks noChangeArrowheads="1"/>
          </p:cNvSpPr>
          <p:nvPr/>
        </p:nvSpPr>
        <p:spPr>
          <a:xfrm>
            <a:off x="373063" y="-27384"/>
            <a:ext cx="8229600" cy="652463"/>
          </a:xfrm>
          <a:prstGeom prst="rect">
            <a:avLst/>
          </a:prstGeom>
          <a:effectLst>
            <a:outerShdw dist="35921" dir="2700000" algn="ctr" rotWithShape="0">
              <a:schemeClr val="tx1"/>
            </a:outerShdw>
          </a:effectLst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ru-RU" sz="2800" b="1" i="1" dirty="0">
                <a:solidFill>
                  <a:schemeClr val="bg1"/>
                </a:solidFill>
              </a:rPr>
              <a:t>СТРУКТУРА АТТЕСТАЦИИ</a:t>
            </a:r>
          </a:p>
        </p:txBody>
      </p:sp>
    </p:spTree>
    <p:extLst>
      <p:ext uri="{BB962C8B-B14F-4D97-AF65-F5344CB8AC3E}">
        <p14:creationId xmlns:p14="http://schemas.microsoft.com/office/powerpoint/2010/main" val="21827315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0" y="6525344"/>
            <a:ext cx="9144000" cy="332656"/>
            <a:chOff x="0" y="4065"/>
            <a:chExt cx="5760" cy="255"/>
          </a:xfrm>
        </p:grpSpPr>
        <p:sp>
          <p:nvSpPr>
            <p:cNvPr id="5" name="Rectangle 6"/>
            <p:cNvSpPr>
              <a:spLocks noChangeArrowheads="1"/>
            </p:cNvSpPr>
            <p:nvPr/>
          </p:nvSpPr>
          <p:spPr bwMode="auto">
            <a:xfrm>
              <a:off x="0" y="4065"/>
              <a:ext cx="5760" cy="255"/>
            </a:xfrm>
            <a:prstGeom prst="rect">
              <a:avLst/>
            </a:prstGeom>
            <a:solidFill>
              <a:srgbClr val="003399"/>
            </a:solidFill>
            <a:ln w="9525">
              <a:solidFill>
                <a:srgbClr val="003399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ru-RU" altLang="ru-RU">
                <a:solidFill>
                  <a:prstClr val="black"/>
                </a:solidFill>
              </a:endParaRPr>
            </a:p>
          </p:txBody>
        </p:sp>
        <p:graphicFrame>
          <p:nvGraphicFramePr>
            <p:cNvPr id="6" name="Object 7"/>
            <p:cNvGraphicFramePr>
              <a:graphicFrameLocks noChangeAspect="1"/>
            </p:cNvGraphicFramePr>
            <p:nvPr/>
          </p:nvGraphicFramePr>
          <p:xfrm>
            <a:off x="2154" y="4087"/>
            <a:ext cx="1412" cy="23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42" name="CorelDRAW" r:id="rId3" imgW="2730240" imgH="437760" progId="">
                    <p:embed/>
                  </p:oleObj>
                </mc:Choice>
                <mc:Fallback>
                  <p:oleObj name="CorelDRAW" r:id="rId3" imgW="2730240" imgH="437760" progId="">
                    <p:embed/>
                    <p:pic>
                      <p:nvPicPr>
                        <p:cNvPr id="6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54" y="4087"/>
                          <a:ext cx="1412" cy="23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0" y="0"/>
            <a:ext cx="9166225" cy="765175"/>
            <a:chOff x="0" y="0"/>
            <a:chExt cx="5774" cy="482"/>
          </a:xfrm>
        </p:grpSpPr>
        <p:sp>
          <p:nvSpPr>
            <p:cNvPr id="8" name="Rectangle 9"/>
            <p:cNvSpPr>
              <a:spLocks noChangeArrowheads="1"/>
            </p:cNvSpPr>
            <p:nvPr/>
          </p:nvSpPr>
          <p:spPr bwMode="auto">
            <a:xfrm>
              <a:off x="0" y="0"/>
              <a:ext cx="5760" cy="391"/>
            </a:xfrm>
            <a:prstGeom prst="rect">
              <a:avLst/>
            </a:prstGeom>
            <a:solidFill>
              <a:srgbClr val="003399"/>
            </a:solidFill>
            <a:ln w="9525">
              <a:solidFill>
                <a:srgbClr val="003399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ru-RU" altLang="ru-RU" dirty="0">
                <a:solidFill>
                  <a:prstClr val="black"/>
                </a:solidFill>
              </a:endParaRPr>
            </a:p>
          </p:txBody>
        </p:sp>
        <p:sp>
          <p:nvSpPr>
            <p:cNvPr id="9" name="Rectangle 10"/>
            <p:cNvSpPr>
              <a:spLocks noChangeArrowheads="1"/>
            </p:cNvSpPr>
            <p:nvPr/>
          </p:nvSpPr>
          <p:spPr bwMode="auto">
            <a:xfrm>
              <a:off x="14" y="436"/>
              <a:ext cx="5760" cy="46"/>
            </a:xfrm>
            <a:prstGeom prst="rect">
              <a:avLst/>
            </a:prstGeom>
            <a:solidFill>
              <a:srgbClr val="003399"/>
            </a:solidFill>
            <a:ln w="9525">
              <a:solidFill>
                <a:srgbClr val="003399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ru-RU" altLang="ru-RU">
                <a:solidFill>
                  <a:prstClr val="black"/>
                </a:solidFill>
              </a:endParaRPr>
            </a:p>
          </p:txBody>
        </p:sp>
      </p:grpSp>
      <p:sp>
        <p:nvSpPr>
          <p:cNvPr id="10" name="Rectangle 11"/>
          <p:cNvSpPr txBox="1">
            <a:spLocks noChangeArrowheads="1"/>
          </p:cNvSpPr>
          <p:nvPr/>
        </p:nvSpPr>
        <p:spPr>
          <a:xfrm>
            <a:off x="107504" y="44624"/>
            <a:ext cx="8928992" cy="652463"/>
          </a:xfrm>
          <a:prstGeom prst="rect">
            <a:avLst/>
          </a:prstGeom>
          <a:effectLst>
            <a:outerShdw dist="35921" dir="2700000" algn="ctr" rotWithShape="0">
              <a:schemeClr val="tx1"/>
            </a:outerShdw>
          </a:effectLst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ru-RU" sz="2800" b="1" i="1" dirty="0">
                <a:solidFill>
                  <a:prstClr val="white"/>
                </a:solidFill>
              </a:rPr>
              <a:t>ПОЛОЖИТЕЛЬНЫМ РЕЗУЛЬТАТ ТЕСТИРОВАНИЯ СЧИТАЕТСЯ  ПРИ НАЛИЧИИ СЛЕДУЮЩИХ БАЛЛОВ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0" y="2857496"/>
            <a:ext cx="88582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b="1" dirty="0">
                <a:solidFill>
                  <a:srgbClr val="FF0000"/>
                </a:solidFill>
              </a:rPr>
              <a:t> </a:t>
            </a:r>
            <a:endParaRPr lang="ru-RU" dirty="0">
              <a:solidFill>
                <a:prstClr val="black"/>
              </a:solidFill>
            </a:endParaRPr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4295865"/>
              </p:ext>
            </p:extLst>
          </p:nvPr>
        </p:nvGraphicFramePr>
        <p:xfrm>
          <a:off x="107504" y="863108"/>
          <a:ext cx="9036496" cy="491032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87054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00724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51587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576064">
                <a:tc>
                  <a:txBody>
                    <a:bodyPr/>
                    <a:lstStyle/>
                    <a:p>
                      <a:pPr marL="0" indent="0" algn="ctr"/>
                      <a:r>
                        <a:rPr lang="ru-RU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КАТЕГОРИЯ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НАПРАВЛЕНИЕ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ТРЕБОВАНИЯ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159105">
                <a:tc>
                  <a:txBody>
                    <a:bodyPr/>
                    <a:lstStyle/>
                    <a:p>
                      <a:pPr algn="ctr"/>
                      <a:r>
                        <a:rPr kumimoji="0" lang="ru-RU" sz="16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</a:rPr>
                        <a:t>Для руководителей и из заместителей организаций образования </a:t>
                      </a:r>
                      <a:endParaRPr lang="ru-RU" sz="16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k-KZ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«Управленческие компетенции»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k-KZ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</a:rPr>
                        <a:t>(100 заданий)</a:t>
                      </a:r>
                      <a:endParaRPr kumimoji="0" lang="ru-RU" sz="1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  <a:p>
                      <a:endParaRPr lang="ru-RU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«руководитель» (без категории) - 50%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k-KZ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«руководитель-стратег» (2 категория) - 6</a:t>
                      </a:r>
                      <a:r>
                        <a:rPr kumimoji="0" lang="ru-RU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0%;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k-KZ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«руководитель-новатор» (1 категория) - 7</a:t>
                      </a:r>
                      <a:r>
                        <a:rPr kumimoji="0" lang="ru-RU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0%;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k-KZ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«руководитель-лидер» (высшая категория) - 8</a:t>
                      </a:r>
                      <a:r>
                        <a:rPr kumimoji="0" lang="ru-RU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0 %</a:t>
                      </a:r>
                      <a:r>
                        <a:rPr kumimoji="0" lang="ru-RU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itchFamily="34" charset="0"/>
                        </a:rPr>
                        <a:t> 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kumimoji="0" lang="ru-RU" sz="16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</a:rPr>
                        <a:t>Для методистов методических кабинетов (центров)</a:t>
                      </a:r>
                      <a:endParaRPr lang="ru-RU" sz="16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kk-KZ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«Нормативная база  по </a:t>
                      </a:r>
                      <a:r>
                        <a:rPr kumimoji="0" lang="ru-RU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организации образовательного процесса</a:t>
                      </a:r>
                      <a:r>
                        <a:rPr kumimoji="0" lang="kk-KZ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»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kk-KZ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</a:rPr>
                        <a:t>(70заданий)</a:t>
                      </a:r>
                      <a:endParaRPr kumimoji="0" lang="ru-RU" sz="1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  <a:p>
                      <a:endParaRPr lang="ru-RU" sz="1600" b="1" u="none" dirty="0"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k-KZ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«</a:t>
                      </a:r>
                      <a:r>
                        <a:rPr kumimoji="0" lang="ru-RU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педагог-модератор</a:t>
                      </a:r>
                      <a:r>
                        <a:rPr kumimoji="0" lang="kk-KZ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» - </a:t>
                      </a:r>
                      <a:r>
                        <a:rPr kumimoji="0" lang="ru-RU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50%;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k-KZ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«</a:t>
                      </a:r>
                      <a:r>
                        <a:rPr kumimoji="0" lang="ru-RU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педагог-эксперт</a:t>
                      </a:r>
                      <a:r>
                        <a:rPr kumimoji="0" lang="kk-KZ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» - </a:t>
                      </a:r>
                      <a:r>
                        <a:rPr kumimoji="0" lang="ru-RU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60%;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k-KZ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«</a:t>
                      </a:r>
                      <a:r>
                        <a:rPr kumimoji="0" lang="ru-RU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педагог-исследователь</a:t>
                      </a:r>
                      <a:r>
                        <a:rPr kumimoji="0" lang="kk-KZ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» - </a:t>
                      </a:r>
                      <a:r>
                        <a:rPr kumimoji="0" lang="ru-RU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70 %;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k-KZ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«</a:t>
                      </a:r>
                      <a:r>
                        <a:rPr kumimoji="0" lang="ru-RU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педагог-мастер</a:t>
                      </a:r>
                      <a:r>
                        <a:rPr kumimoji="0" lang="kk-KZ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» - </a:t>
                      </a:r>
                      <a:r>
                        <a:rPr kumimoji="0" lang="ru-RU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80 %;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lang="ru-RU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ru-RU" sz="16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k-KZ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«</a:t>
                      </a:r>
                      <a:r>
                        <a:rPr kumimoji="0" lang="ru-RU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Педагогика, методика обучения</a:t>
                      </a:r>
                      <a:r>
                        <a:rPr kumimoji="0" lang="kk-KZ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»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k-KZ" sz="16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</a:rPr>
                        <a:t>(30 заданий)</a:t>
                      </a:r>
                      <a:endParaRPr kumimoji="0" lang="ru-RU" sz="1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  <a:p>
                      <a:endParaRPr lang="ru-RU" sz="1600" b="1" u="none" dirty="0"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k-KZ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«</a:t>
                      </a:r>
                      <a:r>
                        <a:rPr kumimoji="0" lang="ru-RU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педагог-модератор</a:t>
                      </a:r>
                      <a:r>
                        <a:rPr kumimoji="0" lang="kk-KZ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»</a:t>
                      </a:r>
                      <a:r>
                        <a:rPr kumimoji="0" lang="ru-RU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 - 30 % ;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k-KZ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«</a:t>
                      </a:r>
                      <a:r>
                        <a:rPr kumimoji="0" lang="ru-RU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педагог-эксперт</a:t>
                      </a:r>
                      <a:r>
                        <a:rPr kumimoji="0" lang="kk-KZ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»</a:t>
                      </a:r>
                      <a:r>
                        <a:rPr kumimoji="0" lang="ru-RU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 - 30 %;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k-KZ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«</a:t>
                      </a:r>
                      <a:r>
                        <a:rPr kumimoji="0" lang="ru-RU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педагог-исследователь</a:t>
                      </a:r>
                      <a:r>
                        <a:rPr kumimoji="0" lang="kk-KZ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»</a:t>
                      </a:r>
                      <a:r>
                        <a:rPr kumimoji="0" lang="ru-RU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 - 30 %;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k-KZ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«</a:t>
                      </a:r>
                      <a:r>
                        <a:rPr kumimoji="0" lang="ru-RU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педагог-мастер</a:t>
                      </a:r>
                      <a:r>
                        <a:rPr kumimoji="0" lang="kk-KZ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»</a:t>
                      </a:r>
                      <a:r>
                        <a:rPr kumimoji="0" lang="ru-RU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 - 30 %.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lang="ru-RU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39404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2"/>
          <p:cNvSpPr>
            <a:spLocks noGrp="1"/>
          </p:cNvSpPr>
          <p:nvPr>
            <p:ph idx="1"/>
          </p:nvPr>
        </p:nvSpPr>
        <p:spPr>
          <a:xfrm>
            <a:off x="214282" y="785794"/>
            <a:ext cx="8715436" cy="1090949"/>
          </a:xfrm>
          <a:solidFill>
            <a:schemeClr val="accent3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txBody>
          <a:bodyPr anchor="ctr">
            <a:noAutofit/>
          </a:bodyPr>
          <a:lstStyle/>
          <a:p>
            <a:pPr marL="0" indent="0">
              <a:buNone/>
            </a:pPr>
            <a:r>
              <a:rPr lang="ru-RU" sz="1600" dirty="0"/>
              <a:t>      </a:t>
            </a:r>
            <a:r>
              <a:rPr lang="ru-RU" sz="1800" dirty="0"/>
              <a:t>Достижение показателей эффективности  работы руководитель ,  заместитель руководителя организации образования представляет на собеседовании в форме презентации с приложением доказательной базы. Время презентации – </a:t>
            </a:r>
            <a:r>
              <a:rPr lang="ru-RU" sz="1800" b="1" dirty="0">
                <a:solidFill>
                  <a:srgbClr val="FF0000"/>
                </a:solidFill>
              </a:rPr>
              <a:t>до 5 минут.</a:t>
            </a:r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290F8FE1-D312-4C01-8616-14340EB4CBE8}" type="slidenum">
              <a:rPr lang="ru-RU" sz="1600" smtClean="0">
                <a:solidFill>
                  <a:prstClr val="black">
                    <a:tint val="75000"/>
                  </a:prstClr>
                </a:solidFill>
                <a:latin typeface="Century Gothic" panose="020B0502020202020204" pitchFamily="34" charset="0"/>
              </a:rPr>
              <a:pPr/>
              <a:t>12</a:t>
            </a:fld>
            <a:endParaRPr lang="ru-RU" sz="1600">
              <a:solidFill>
                <a:prstClr val="black">
                  <a:tint val="75000"/>
                </a:prstClr>
              </a:solidFill>
              <a:latin typeface="Century Gothic" panose="020B0502020202020204" pitchFamily="34" charset="0"/>
            </a:endParaRPr>
          </a:p>
        </p:txBody>
      </p:sp>
      <p:sp>
        <p:nvSpPr>
          <p:cNvPr id="14" name="Номер слайда 4"/>
          <p:cNvSpPr txBox="1">
            <a:spLocks/>
          </p:cNvSpPr>
          <p:nvPr/>
        </p:nvSpPr>
        <p:spPr>
          <a:xfrm>
            <a:off x="7010400" y="64928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kk-KZ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90F8FE1-D312-4C01-8616-14340EB4CBE8}" type="slidenum">
              <a:rPr lang="ru-RU" sz="1600" smtClean="0">
                <a:solidFill>
                  <a:prstClr val="black">
                    <a:tint val="75000"/>
                  </a:prstClr>
                </a:solidFill>
                <a:latin typeface="Century Gothic" panose="020B0502020202020204" pitchFamily="34" charset="0"/>
              </a:rPr>
              <a:pPr/>
              <a:t>12</a:t>
            </a:fld>
            <a:endParaRPr lang="ru-RU" sz="1600">
              <a:solidFill>
                <a:prstClr val="black">
                  <a:tint val="75000"/>
                </a:prstClr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15" name="Group 8"/>
          <p:cNvGrpSpPr>
            <a:grpSpLocks/>
          </p:cNvGrpSpPr>
          <p:nvPr/>
        </p:nvGrpSpPr>
        <p:grpSpPr bwMode="auto">
          <a:xfrm>
            <a:off x="-22225" y="94071"/>
            <a:ext cx="9166225" cy="765175"/>
            <a:chOff x="0" y="0"/>
            <a:chExt cx="5774" cy="482"/>
          </a:xfrm>
        </p:grpSpPr>
        <p:sp>
          <p:nvSpPr>
            <p:cNvPr id="16" name="Rectangle 9"/>
            <p:cNvSpPr>
              <a:spLocks noChangeArrowheads="1"/>
            </p:cNvSpPr>
            <p:nvPr/>
          </p:nvSpPr>
          <p:spPr bwMode="auto">
            <a:xfrm>
              <a:off x="0" y="0"/>
              <a:ext cx="5760" cy="391"/>
            </a:xfrm>
            <a:prstGeom prst="rect">
              <a:avLst/>
            </a:prstGeom>
            <a:solidFill>
              <a:srgbClr val="003399"/>
            </a:solidFill>
            <a:ln w="9525">
              <a:solidFill>
                <a:srgbClr val="003399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ru-RU" altLang="ru-RU" dirty="0"/>
            </a:p>
          </p:txBody>
        </p:sp>
        <p:sp>
          <p:nvSpPr>
            <p:cNvPr id="17" name="Rectangle 10"/>
            <p:cNvSpPr>
              <a:spLocks noChangeArrowheads="1"/>
            </p:cNvSpPr>
            <p:nvPr/>
          </p:nvSpPr>
          <p:spPr bwMode="auto">
            <a:xfrm>
              <a:off x="14" y="436"/>
              <a:ext cx="5760" cy="46"/>
            </a:xfrm>
            <a:prstGeom prst="rect">
              <a:avLst/>
            </a:prstGeom>
            <a:solidFill>
              <a:srgbClr val="003399"/>
            </a:solidFill>
            <a:ln w="9525">
              <a:solidFill>
                <a:srgbClr val="003399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</p:grpSp>
      <p:sp>
        <p:nvSpPr>
          <p:cNvPr id="18" name="Rectangle 11"/>
          <p:cNvSpPr txBox="1">
            <a:spLocks noChangeArrowheads="1"/>
          </p:cNvSpPr>
          <p:nvPr/>
        </p:nvSpPr>
        <p:spPr>
          <a:xfrm>
            <a:off x="107504" y="44624"/>
            <a:ext cx="8928992" cy="652463"/>
          </a:xfrm>
          <a:prstGeom prst="rect">
            <a:avLst/>
          </a:prstGeom>
          <a:effectLst>
            <a:outerShdw dist="35921" dir="2700000" algn="ctr" rotWithShape="0">
              <a:schemeClr val="tx1"/>
            </a:outerShdw>
          </a:effectLst>
        </p:spPr>
        <p:txBody>
          <a:bodyPr vert="horz" lIns="91440" tIns="45720" rIns="91440" bIns="45720" rtlCol="0" anchor="ctr">
            <a:normAutofit fontScale="7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endParaRPr lang="ru-RU" sz="2800" i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</a:endParaRPr>
          </a:p>
          <a:p>
            <a:pPr>
              <a:defRPr/>
            </a:pPr>
            <a:r>
              <a:rPr lang="ru-RU" sz="3600" b="1" i="1" cap="all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Собеседование по показателям эффективности</a:t>
            </a:r>
          </a:p>
          <a:p>
            <a:pPr>
              <a:defRPr/>
            </a:pPr>
            <a:endParaRPr lang="ru-RU" sz="2800" b="1" i="1" dirty="0">
              <a:solidFill>
                <a:schemeClr val="bg1"/>
              </a:solidFill>
            </a:endParaRPr>
          </a:p>
        </p:txBody>
      </p:sp>
      <p:grpSp>
        <p:nvGrpSpPr>
          <p:cNvPr id="19" name="Group 5"/>
          <p:cNvGrpSpPr>
            <a:grpSpLocks/>
          </p:cNvGrpSpPr>
          <p:nvPr/>
        </p:nvGrpSpPr>
        <p:grpSpPr bwMode="auto">
          <a:xfrm>
            <a:off x="29825" y="7821488"/>
            <a:ext cx="9144000" cy="332656"/>
            <a:chOff x="0" y="4065"/>
            <a:chExt cx="5760" cy="255"/>
          </a:xfrm>
        </p:grpSpPr>
        <p:sp>
          <p:nvSpPr>
            <p:cNvPr id="20" name="Rectangle 6"/>
            <p:cNvSpPr>
              <a:spLocks noChangeArrowheads="1"/>
            </p:cNvSpPr>
            <p:nvPr/>
          </p:nvSpPr>
          <p:spPr bwMode="auto">
            <a:xfrm>
              <a:off x="0" y="4065"/>
              <a:ext cx="5760" cy="255"/>
            </a:xfrm>
            <a:prstGeom prst="rect">
              <a:avLst/>
            </a:prstGeom>
            <a:solidFill>
              <a:srgbClr val="003399"/>
            </a:solidFill>
            <a:ln w="9525">
              <a:solidFill>
                <a:srgbClr val="003399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graphicFrame>
          <p:nvGraphicFramePr>
            <p:cNvPr id="21" name="Object 7"/>
            <p:cNvGraphicFramePr>
              <a:graphicFrameLocks noChangeAspect="1"/>
            </p:cNvGraphicFramePr>
            <p:nvPr/>
          </p:nvGraphicFramePr>
          <p:xfrm>
            <a:off x="2154" y="4087"/>
            <a:ext cx="1412" cy="23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267" name="CorelDRAW" r:id="rId3" imgW="2730240" imgH="437760" progId="">
                    <p:embed/>
                  </p:oleObj>
                </mc:Choice>
                <mc:Fallback>
                  <p:oleObj name="CorelDRAW" r:id="rId3" imgW="2730240" imgH="437760" progId="">
                    <p:embed/>
                    <p:pic>
                      <p:nvPicPr>
                        <p:cNvPr id="21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54" y="4087"/>
                          <a:ext cx="1412" cy="23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3" name="Group 5"/>
          <p:cNvGrpSpPr>
            <a:grpSpLocks/>
          </p:cNvGrpSpPr>
          <p:nvPr/>
        </p:nvGrpSpPr>
        <p:grpSpPr bwMode="auto">
          <a:xfrm>
            <a:off x="0" y="6525344"/>
            <a:ext cx="9144000" cy="332656"/>
            <a:chOff x="0" y="4065"/>
            <a:chExt cx="5760" cy="255"/>
          </a:xfrm>
        </p:grpSpPr>
        <p:sp>
          <p:nvSpPr>
            <p:cNvPr id="24" name="Rectangle 6"/>
            <p:cNvSpPr>
              <a:spLocks noChangeArrowheads="1"/>
            </p:cNvSpPr>
            <p:nvPr/>
          </p:nvSpPr>
          <p:spPr bwMode="auto">
            <a:xfrm>
              <a:off x="0" y="4065"/>
              <a:ext cx="5760" cy="255"/>
            </a:xfrm>
            <a:prstGeom prst="rect">
              <a:avLst/>
            </a:prstGeom>
            <a:solidFill>
              <a:srgbClr val="003399"/>
            </a:solidFill>
            <a:ln w="9525">
              <a:solidFill>
                <a:srgbClr val="003399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graphicFrame>
          <p:nvGraphicFramePr>
            <p:cNvPr id="25" name="Object 7"/>
            <p:cNvGraphicFramePr>
              <a:graphicFrameLocks noChangeAspect="1"/>
            </p:cNvGraphicFramePr>
            <p:nvPr/>
          </p:nvGraphicFramePr>
          <p:xfrm>
            <a:off x="2154" y="4087"/>
            <a:ext cx="1412" cy="23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268" name="CorelDRAW" r:id="rId5" imgW="2730240" imgH="437760" progId="">
                    <p:embed/>
                  </p:oleObj>
                </mc:Choice>
                <mc:Fallback>
                  <p:oleObj name="CorelDRAW" r:id="rId5" imgW="2730240" imgH="437760" progId="">
                    <p:embed/>
                    <p:pic>
                      <p:nvPicPr>
                        <p:cNvPr id="25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54" y="4087"/>
                          <a:ext cx="1412" cy="23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6" name="Объект 2"/>
          <p:cNvSpPr txBox="1">
            <a:spLocks/>
          </p:cNvSpPr>
          <p:nvPr/>
        </p:nvSpPr>
        <p:spPr>
          <a:xfrm>
            <a:off x="487025" y="3212976"/>
            <a:ext cx="8229600" cy="30963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ru-RU" sz="1800" b="1" dirty="0"/>
              <a:t>	</a:t>
            </a:r>
            <a:endParaRPr lang="ru-RU" sz="1600" b="1" dirty="0">
              <a:solidFill>
                <a:srgbClr val="002060"/>
              </a:solidFill>
            </a:endParaRPr>
          </a:p>
          <a:p>
            <a:pPr marL="0" indent="0" fontAlgn="base">
              <a:buFont typeface="Arial" pitchFamily="34" charset="0"/>
              <a:buNone/>
            </a:pPr>
            <a:r>
              <a:rPr lang="ru-RU" sz="2900" b="1" dirty="0">
                <a:solidFill>
                  <a:srgbClr val="002060"/>
                </a:solidFill>
              </a:rPr>
              <a:t>	</a:t>
            </a:r>
            <a:endParaRPr lang="ru-RU" sz="1600" i="1" dirty="0"/>
          </a:p>
          <a:p>
            <a:pPr marL="0" indent="0">
              <a:buFont typeface="Arial" pitchFamily="34" charset="0"/>
              <a:buNone/>
            </a:pPr>
            <a:r>
              <a:rPr lang="ru-RU" sz="64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6400" b="1" dirty="0">
                <a:latin typeface="Times New Roman" pitchFamily="18" charset="0"/>
                <a:cs typeface="Times New Roman" pitchFamily="18" charset="0"/>
              </a:rPr>
            </a:br>
            <a:endParaRPr lang="ru-RU" sz="6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696" name="Rectangle 168"/>
          <p:cNvSpPr>
            <a:spLocks noChangeArrowheads="1"/>
          </p:cNvSpPr>
          <p:nvPr/>
        </p:nvSpPr>
        <p:spPr bwMode="auto">
          <a:xfrm>
            <a:off x="142844" y="2000240"/>
            <a:ext cx="9001156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При принятии Комиссией решения «не соответствует заявленной квалификационной категории» руководитель и заместитель руководителя организации образования </a:t>
            </a:r>
            <a:r>
              <a:rPr kumimoji="0" lang="kk-KZ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Calibri" pitchFamily="34" charset="0"/>
                <a:cs typeface="Times New Roman" pitchFamily="18" charset="0"/>
              </a:rPr>
              <a:t>имеет право на повторную процедуру  присвоения квалификационной категории (не более двух раз).</a:t>
            </a:r>
            <a:endParaRPr kumimoji="0" lang="ru-RU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cs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Calibri" pitchFamily="34" charset="0"/>
                <a:cs typeface="Times New Roman" pitchFamily="18" charset="0"/>
              </a:rPr>
              <a:t>Повторное присвоение  </a:t>
            </a:r>
            <a:r>
              <a:rPr kumimoji="0" lang="kk-KZ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Calibri" pitchFamily="34" charset="0"/>
                <a:cs typeface="Times New Roman" pitchFamily="18" charset="0"/>
              </a:rPr>
              <a:t>квалификационной </a:t>
            </a:r>
            <a:r>
              <a:rPr kumimoji="0" lang="kk-KZ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категории руководителям и заместителям руководителей организации образования </a:t>
            </a:r>
            <a:r>
              <a:rPr kumimoji="0" 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проводится </a:t>
            </a:r>
            <a:r>
              <a:rPr kumimoji="0" lang="ru-RU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Calibri" pitchFamily="34" charset="0"/>
                <a:cs typeface="Times New Roman" pitchFamily="18" charset="0"/>
              </a:rPr>
              <a:t>через три месяца со дня проведения первоначального заседания Комиссии</a:t>
            </a:r>
            <a:r>
              <a:rPr kumimoji="0" 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согласно настоящему Порядку.</a:t>
            </a:r>
            <a:endParaRPr kumimoji="0" lang="ru-RU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Комиссия при проведении повторного присвоения  </a:t>
            </a:r>
            <a:r>
              <a:rPr kumimoji="0" lang="kk-KZ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квалификационной категории руководителями заместителям руководителей организации образования  </a:t>
            </a:r>
            <a:r>
              <a:rPr kumimoji="0" 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принимает одно из следующих решений:</a:t>
            </a:r>
            <a:endParaRPr kumimoji="0" lang="ru-RU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kk-KZ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соответствует заявленной квалификационной категории</a:t>
            </a:r>
            <a:r>
              <a:rPr kumimoji="0" 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;</a:t>
            </a:r>
            <a:endParaRPr kumimoji="0" lang="ru-RU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kk-KZ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не соответствует заявленной квалификационной категории</a:t>
            </a:r>
            <a:r>
              <a:rPr kumimoji="0" 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.</a:t>
            </a:r>
            <a:endParaRPr kumimoji="0" lang="ru-RU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В случае принятия Комиссией решения </a:t>
            </a:r>
            <a:r>
              <a:rPr kumimoji="0" lang="ru-RU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kk-KZ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Calibri" pitchFamily="34" charset="0"/>
                <a:cs typeface="Times New Roman" pitchFamily="18" charset="0"/>
              </a:rPr>
              <a:t>не соответствует заявленной квалификационной категории</a:t>
            </a:r>
            <a:r>
              <a:rPr kumimoji="0" lang="ru-RU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Calibri" pitchFamily="34" charset="0"/>
                <a:cs typeface="Times New Roman" pitchFamily="18" charset="0"/>
              </a:rPr>
              <a:t>» при повторном присвоении  </a:t>
            </a:r>
            <a:r>
              <a:rPr kumimoji="0" lang="kk-KZ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Calibri" pitchFamily="34" charset="0"/>
                <a:cs typeface="Times New Roman" pitchFamily="18" charset="0"/>
              </a:rPr>
              <a:t>трудовой договор с руководителем организации образования  подлежит  расторжению. </a:t>
            </a:r>
            <a:endParaRPr kumimoji="0" lang="ru-RU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cs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76455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" name="Содержимое 22"/>
          <p:cNvGraphicFramePr>
            <a:graphicFrameLocks noGrp="1"/>
          </p:cNvGraphicFramePr>
          <p:nvPr>
            <p:ph idx="1"/>
          </p:nvPr>
        </p:nvGraphicFramePr>
        <p:xfrm>
          <a:off x="-2" y="928670"/>
          <a:ext cx="9001160" cy="563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512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58229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32009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7378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10670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959142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+mn-lt"/>
                        </a:rPr>
                        <a:t>№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+mn-lt"/>
                        </a:rPr>
                        <a:t>Наименование показателей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dirty="0" err="1">
                          <a:latin typeface="+mn-lt"/>
                          <a:ea typeface="Times New Roman"/>
                          <a:cs typeface="Times New Roman"/>
                        </a:rPr>
                        <a:t>Расчет</a:t>
                      </a:r>
                      <a:r>
                        <a:rPr lang="en-US" sz="1100" b="1" dirty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100" b="1" dirty="0" err="1">
                          <a:latin typeface="+mn-lt"/>
                          <a:ea typeface="Times New Roman"/>
                          <a:cs typeface="Times New Roman"/>
                        </a:rPr>
                        <a:t>показателя</a:t>
                      </a:r>
                      <a:endParaRPr lang="ru-RU" sz="11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dirty="0" err="1">
                          <a:latin typeface="+mn-lt"/>
                          <a:ea typeface="Times New Roman"/>
                          <a:cs typeface="Times New Roman"/>
                        </a:rPr>
                        <a:t>Периодичность</a:t>
                      </a:r>
                      <a:endParaRPr lang="ru-RU" sz="11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+mn-lt"/>
                          <a:ea typeface="Times New Roman"/>
                          <a:cs typeface="Times New Roman"/>
                        </a:rPr>
                        <a:t>Базовое, нормативное и целевое значения</a:t>
                      </a:r>
                      <a:endParaRPr lang="ru-RU" sz="11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dirty="0" err="1">
                          <a:latin typeface="+mn-lt"/>
                          <a:ea typeface="Times New Roman"/>
                          <a:cs typeface="Times New Roman"/>
                        </a:rPr>
                        <a:t>Источник</a:t>
                      </a:r>
                      <a:r>
                        <a:rPr lang="en-US" sz="1100" b="1" dirty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100" b="1" dirty="0" err="1">
                          <a:latin typeface="+mn-lt"/>
                          <a:ea typeface="Times New Roman"/>
                          <a:cs typeface="Times New Roman"/>
                        </a:rPr>
                        <a:t>данных</a:t>
                      </a:r>
                      <a:endParaRPr lang="ru-RU" sz="11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+mn-lt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Доля трудоустроенных и занятых выпускников предыдущего учебного года от их общего количества</a:t>
                      </a:r>
                      <a:endParaRPr lang="ru-RU" sz="12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+mn-lt"/>
                          <a:ea typeface="Times New Roman"/>
                          <a:cs typeface="Times New Roman"/>
                        </a:rPr>
                        <a:t>KPI</a:t>
                      </a:r>
                      <a:r>
                        <a:rPr lang="ru-RU" sz="1100" dirty="0">
                          <a:latin typeface="+mn-lt"/>
                          <a:ea typeface="Times New Roman"/>
                          <a:cs typeface="Times New Roman"/>
                        </a:rPr>
                        <a:t> = В3/О3*100, где О3 – общее количество выпускников предыдущего года, В3 – количество трудоустроенных выпускников</a:t>
                      </a:r>
                      <a:endParaRPr lang="ru-RU" sz="11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latin typeface="+mn-lt"/>
                          <a:ea typeface="Times New Roman"/>
                          <a:cs typeface="Times New Roman"/>
                        </a:rPr>
                        <a:t>Ежегодно</a:t>
                      </a:r>
                      <a:endParaRPr lang="ru-RU" sz="11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latin typeface="+mn-lt"/>
                          <a:ea typeface="Times New Roman"/>
                          <a:cs typeface="Times New Roman"/>
                        </a:rPr>
                        <a:t>База</a:t>
                      </a:r>
                      <a:r>
                        <a:rPr lang="en-US" sz="1100" dirty="0">
                          <a:latin typeface="+mn-lt"/>
                          <a:ea typeface="Times New Roman"/>
                          <a:cs typeface="Times New Roman"/>
                        </a:rPr>
                        <a:t> – 60%, </a:t>
                      </a:r>
                      <a:r>
                        <a:rPr lang="en-US" sz="1100" dirty="0" err="1">
                          <a:latin typeface="+mn-lt"/>
                          <a:ea typeface="Times New Roman"/>
                          <a:cs typeface="Times New Roman"/>
                        </a:rPr>
                        <a:t>норма</a:t>
                      </a:r>
                      <a:r>
                        <a:rPr lang="en-US" sz="1100" dirty="0">
                          <a:latin typeface="+mn-lt"/>
                          <a:ea typeface="Times New Roman"/>
                          <a:cs typeface="Times New Roman"/>
                        </a:rPr>
                        <a:t> -  80%, </a:t>
                      </a:r>
                      <a:r>
                        <a:rPr lang="en-US" sz="1100" dirty="0" err="1">
                          <a:latin typeface="+mn-lt"/>
                          <a:ea typeface="Times New Roman"/>
                          <a:cs typeface="Times New Roman"/>
                        </a:rPr>
                        <a:t>цель</a:t>
                      </a:r>
                      <a:r>
                        <a:rPr lang="en-US" sz="1100" dirty="0">
                          <a:latin typeface="+mn-lt"/>
                          <a:ea typeface="Times New Roman"/>
                          <a:cs typeface="Times New Roman"/>
                        </a:rPr>
                        <a:t> – 100%</a:t>
                      </a:r>
                      <a:endParaRPr lang="ru-RU" sz="11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latin typeface="+mn-lt"/>
                          <a:ea typeface="Times New Roman"/>
                          <a:cs typeface="Times New Roman"/>
                        </a:rPr>
                        <a:t>Данные</a:t>
                      </a:r>
                      <a:r>
                        <a:rPr lang="en-US" sz="1100" dirty="0">
                          <a:latin typeface="+mn-lt"/>
                          <a:ea typeface="Times New Roman"/>
                          <a:cs typeface="Times New Roman"/>
                        </a:rPr>
                        <a:t> НОБД, ГЦВП</a:t>
                      </a:r>
                      <a:endParaRPr lang="ru-RU" sz="11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+mn-lt"/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Доля педагогов, прошедших курсы повышения квалификации, стажировку</a:t>
                      </a:r>
                      <a:endParaRPr lang="ru-RU" sz="12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+mn-lt"/>
                          <a:ea typeface="Times New Roman"/>
                          <a:cs typeface="Times New Roman"/>
                        </a:rPr>
                        <a:t>KPI</a:t>
                      </a:r>
                      <a:r>
                        <a:rPr lang="ru-RU" sz="1100" dirty="0">
                          <a:latin typeface="+mn-lt"/>
                          <a:ea typeface="Times New Roman"/>
                          <a:cs typeface="Times New Roman"/>
                        </a:rPr>
                        <a:t> = В3/О3*100, где О3 – общее количество педагогов, В3 – количество педагогов, прошедших курсы повышения квалификации, стажировку</a:t>
                      </a:r>
                      <a:endParaRPr lang="ru-RU" sz="11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latin typeface="+mn-lt"/>
                          <a:ea typeface="Times New Roman"/>
                          <a:cs typeface="Times New Roman"/>
                        </a:rPr>
                        <a:t>Ежегодно</a:t>
                      </a:r>
                      <a:endParaRPr lang="ru-RU" sz="11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latin typeface="+mn-lt"/>
                          <a:ea typeface="Times New Roman"/>
                          <a:cs typeface="Times New Roman"/>
                        </a:rPr>
                        <a:t>База – 25%, норма -  30%, цель –50%</a:t>
                      </a:r>
                      <a:endParaRPr lang="ru-RU" sz="11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latin typeface="+mn-lt"/>
                          <a:ea typeface="Times New Roman"/>
                          <a:cs typeface="Times New Roman"/>
                        </a:rPr>
                        <a:t>Данные</a:t>
                      </a:r>
                      <a:r>
                        <a:rPr lang="en-US" sz="1100" dirty="0">
                          <a:latin typeface="+mn-lt"/>
                          <a:ea typeface="Times New Roman"/>
                          <a:cs typeface="Times New Roman"/>
                        </a:rPr>
                        <a:t> НОБД</a:t>
                      </a:r>
                      <a:endParaRPr lang="ru-RU" sz="11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+mn-lt"/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Открытость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руководителя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организации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образования</a:t>
                      </a:r>
                      <a:endParaRPr lang="ru-RU" sz="12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+mn-lt"/>
                          <a:ea typeface="Times New Roman"/>
                          <a:cs typeface="Times New Roman"/>
                        </a:rPr>
                        <a:t>KPI</a:t>
                      </a:r>
                      <a:r>
                        <a:rPr lang="ru-RU" sz="1100" dirty="0">
                          <a:latin typeface="+mn-lt"/>
                          <a:ea typeface="Times New Roman"/>
                          <a:cs typeface="Times New Roman"/>
                        </a:rPr>
                        <a:t>= В3/О3*100, где О3 – количество проведенных встреч с общественностью + доля рассмотренных обращений граждан, поступивших на </a:t>
                      </a:r>
                      <a:r>
                        <a:rPr lang="ru-RU" sz="1100" dirty="0" err="1">
                          <a:latin typeface="+mn-lt"/>
                          <a:ea typeface="Times New Roman"/>
                          <a:cs typeface="Times New Roman"/>
                        </a:rPr>
                        <a:t>блог</a:t>
                      </a:r>
                      <a:r>
                        <a:rPr lang="ru-RU" sz="1100" dirty="0">
                          <a:latin typeface="+mn-lt"/>
                          <a:ea typeface="Times New Roman"/>
                          <a:cs typeface="Times New Roman"/>
                        </a:rPr>
                        <a:t> руководителя, В3 – количество запланированных встреч с </a:t>
                      </a:r>
                      <a:r>
                        <a:rPr lang="ru-RU" sz="1100" dirty="0" err="1">
                          <a:latin typeface="+mn-lt"/>
                          <a:ea typeface="Times New Roman"/>
                          <a:cs typeface="Times New Roman"/>
                        </a:rPr>
                        <a:t>общественностью+</a:t>
                      </a:r>
                      <a:r>
                        <a:rPr lang="ru-RU" sz="1100" dirty="0">
                          <a:latin typeface="+mn-lt"/>
                          <a:ea typeface="Times New Roman"/>
                          <a:cs typeface="Times New Roman"/>
                        </a:rPr>
                        <a:t> общее кол-во обращений, поступивших на </a:t>
                      </a:r>
                      <a:r>
                        <a:rPr lang="ru-RU" sz="1100" dirty="0" err="1">
                          <a:latin typeface="+mn-lt"/>
                          <a:ea typeface="Times New Roman"/>
                          <a:cs typeface="Times New Roman"/>
                        </a:rPr>
                        <a:t>блог</a:t>
                      </a:r>
                      <a:r>
                        <a:rPr lang="ru-RU" sz="1100" dirty="0">
                          <a:latin typeface="+mn-lt"/>
                          <a:ea typeface="Times New Roman"/>
                          <a:cs typeface="Times New Roman"/>
                        </a:rPr>
                        <a:t> руководителя</a:t>
                      </a:r>
                      <a:endParaRPr lang="ru-RU" sz="11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latin typeface="+mn-lt"/>
                          <a:ea typeface="Times New Roman"/>
                          <a:cs typeface="Times New Roman"/>
                        </a:rPr>
                        <a:t>Один</a:t>
                      </a:r>
                      <a:r>
                        <a:rPr lang="en-US" sz="1100" dirty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100" dirty="0" err="1">
                          <a:latin typeface="+mn-lt"/>
                          <a:ea typeface="Times New Roman"/>
                          <a:cs typeface="Times New Roman"/>
                        </a:rPr>
                        <a:t>раз</a:t>
                      </a:r>
                      <a:r>
                        <a:rPr lang="en-US" sz="1100" dirty="0">
                          <a:latin typeface="+mn-lt"/>
                          <a:ea typeface="Times New Roman"/>
                          <a:cs typeface="Times New Roman"/>
                        </a:rPr>
                        <a:t> в </a:t>
                      </a:r>
                      <a:r>
                        <a:rPr lang="en-US" sz="1100" dirty="0" err="1">
                          <a:latin typeface="+mn-lt"/>
                          <a:ea typeface="Times New Roman"/>
                          <a:cs typeface="Times New Roman"/>
                        </a:rPr>
                        <a:t>месяц</a:t>
                      </a:r>
                      <a:endParaRPr lang="ru-RU" sz="11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latin typeface="+mn-lt"/>
                          <a:ea typeface="Times New Roman"/>
                          <a:cs typeface="Times New Roman"/>
                        </a:rPr>
                        <a:t>База</a:t>
                      </a:r>
                      <a:r>
                        <a:rPr lang="en-US" sz="1100" dirty="0">
                          <a:latin typeface="+mn-lt"/>
                          <a:ea typeface="Times New Roman"/>
                          <a:cs typeface="Times New Roman"/>
                        </a:rPr>
                        <a:t> – 50%, </a:t>
                      </a:r>
                      <a:r>
                        <a:rPr lang="en-US" sz="1100" dirty="0" err="1">
                          <a:latin typeface="+mn-lt"/>
                          <a:ea typeface="Times New Roman"/>
                          <a:cs typeface="Times New Roman"/>
                        </a:rPr>
                        <a:t>норма</a:t>
                      </a:r>
                      <a:r>
                        <a:rPr lang="en-US" sz="1100" dirty="0">
                          <a:latin typeface="+mn-lt"/>
                          <a:ea typeface="Times New Roman"/>
                          <a:cs typeface="Times New Roman"/>
                        </a:rPr>
                        <a:t> -  90%, </a:t>
                      </a:r>
                      <a:r>
                        <a:rPr lang="en-US" sz="1100" dirty="0" err="1">
                          <a:latin typeface="+mn-lt"/>
                          <a:ea typeface="Times New Roman"/>
                          <a:cs typeface="Times New Roman"/>
                        </a:rPr>
                        <a:t>цель</a:t>
                      </a:r>
                      <a:r>
                        <a:rPr lang="en-US" sz="1100" dirty="0">
                          <a:latin typeface="+mn-lt"/>
                          <a:ea typeface="Times New Roman"/>
                          <a:cs typeface="Times New Roman"/>
                        </a:rPr>
                        <a:t> – 100%</a:t>
                      </a:r>
                      <a:endParaRPr lang="ru-RU" sz="11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+mn-lt"/>
                          <a:ea typeface="Times New Roman"/>
                          <a:cs typeface="Times New Roman"/>
                        </a:rPr>
                        <a:t>Журнал регистрации встреч</a:t>
                      </a:r>
                      <a:endParaRPr lang="ru-RU" sz="11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+mn-lt"/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Доля обучающихся организаций образования занявших призовые места на региональных, республиканских, международных олимпиадах, конкурсах, соревнованиях</a:t>
                      </a:r>
                      <a:endParaRPr lang="ru-RU" sz="12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+mn-lt"/>
                          <a:ea typeface="Times New Roman"/>
                          <a:cs typeface="Times New Roman"/>
                        </a:rPr>
                        <a:t>KPI</a:t>
                      </a:r>
                      <a:r>
                        <a:rPr lang="ru-RU" sz="1100" dirty="0">
                          <a:latin typeface="+mn-lt"/>
                          <a:ea typeface="Times New Roman"/>
                          <a:cs typeface="Times New Roman"/>
                        </a:rPr>
                        <a:t>= В3/О3*100, где О3 – количество студентов, занявших призовые места в олимпиадах, соревнованиях, конкурсах, В3 – общий контингент дневного отделения</a:t>
                      </a:r>
                      <a:endParaRPr lang="ru-RU" sz="11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latin typeface="+mn-lt"/>
                          <a:ea typeface="Times New Roman"/>
                          <a:cs typeface="Times New Roman"/>
                        </a:rPr>
                        <a:t>Один раз в год</a:t>
                      </a:r>
                      <a:endParaRPr lang="ru-RU" sz="11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latin typeface="+mn-lt"/>
                          <a:ea typeface="Times New Roman"/>
                          <a:cs typeface="Times New Roman"/>
                        </a:rPr>
                        <a:t>База</a:t>
                      </a:r>
                      <a:r>
                        <a:rPr lang="en-US" sz="1100" dirty="0">
                          <a:latin typeface="+mn-lt"/>
                          <a:ea typeface="Times New Roman"/>
                          <a:cs typeface="Times New Roman"/>
                        </a:rPr>
                        <a:t> – 5%, </a:t>
                      </a:r>
                      <a:r>
                        <a:rPr lang="en-US" sz="1100" dirty="0" err="1">
                          <a:latin typeface="+mn-lt"/>
                          <a:ea typeface="Times New Roman"/>
                          <a:cs typeface="Times New Roman"/>
                        </a:rPr>
                        <a:t>норма</a:t>
                      </a:r>
                      <a:r>
                        <a:rPr lang="en-US" sz="1100" dirty="0">
                          <a:latin typeface="+mn-lt"/>
                          <a:ea typeface="Times New Roman"/>
                          <a:cs typeface="Times New Roman"/>
                        </a:rPr>
                        <a:t> - 10%, </a:t>
                      </a:r>
                      <a:r>
                        <a:rPr lang="en-US" sz="1100" dirty="0" err="1">
                          <a:latin typeface="+mn-lt"/>
                          <a:ea typeface="Times New Roman"/>
                          <a:cs typeface="Times New Roman"/>
                        </a:rPr>
                        <a:t>цель</a:t>
                      </a:r>
                      <a:r>
                        <a:rPr lang="en-US" sz="1100" dirty="0">
                          <a:latin typeface="+mn-lt"/>
                          <a:ea typeface="Times New Roman"/>
                          <a:cs typeface="Times New Roman"/>
                        </a:rPr>
                        <a:t> – 30%</a:t>
                      </a:r>
                      <a:endParaRPr lang="ru-RU" sz="11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latin typeface="+mn-lt"/>
                          <a:ea typeface="Times New Roman"/>
                          <a:cs typeface="Times New Roman"/>
                        </a:rPr>
                        <a:t>База</a:t>
                      </a:r>
                      <a:r>
                        <a:rPr lang="en-US" sz="1100" dirty="0">
                          <a:latin typeface="+mn-lt"/>
                          <a:ea typeface="Times New Roman"/>
                          <a:cs typeface="Times New Roman"/>
                        </a:rPr>
                        <a:t> НОБД</a:t>
                      </a:r>
                      <a:endParaRPr lang="ru-RU" sz="11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+mn-lt"/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Доля внебюджетных средств, привлеченных в организацию образования</a:t>
                      </a:r>
                      <a:endParaRPr lang="ru-RU" sz="12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+mn-lt"/>
                          <a:ea typeface="Times New Roman"/>
                          <a:cs typeface="Times New Roman"/>
                        </a:rPr>
                        <a:t>KPI</a:t>
                      </a:r>
                      <a:r>
                        <a:rPr lang="ru-RU" sz="1100" dirty="0">
                          <a:latin typeface="+mn-lt"/>
                          <a:ea typeface="Times New Roman"/>
                          <a:cs typeface="Times New Roman"/>
                        </a:rPr>
                        <a:t>= В3/О3*100, где О3 – сумма внебюджетных средств, привлеченных в организацию образования, В3 – общий объем бюджетных средств выделенных организации образования</a:t>
                      </a:r>
                      <a:endParaRPr lang="ru-RU" sz="11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latin typeface="+mn-lt"/>
                          <a:ea typeface="Times New Roman"/>
                          <a:cs typeface="Times New Roman"/>
                        </a:rPr>
                        <a:t>Один раз в год</a:t>
                      </a:r>
                      <a:endParaRPr lang="ru-RU" sz="11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latin typeface="+mn-lt"/>
                          <a:ea typeface="Times New Roman"/>
                          <a:cs typeface="Times New Roman"/>
                        </a:rPr>
                        <a:t>База – 2%, норма -  5%, цель – 10%</a:t>
                      </a:r>
                      <a:endParaRPr lang="ru-RU" sz="11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latin typeface="+mn-lt"/>
                          <a:ea typeface="Times New Roman"/>
                          <a:cs typeface="Times New Roman"/>
                        </a:rPr>
                        <a:t>База</a:t>
                      </a:r>
                      <a:r>
                        <a:rPr lang="en-US" sz="1100" dirty="0">
                          <a:latin typeface="+mn-lt"/>
                          <a:ea typeface="Times New Roman"/>
                          <a:cs typeface="Times New Roman"/>
                        </a:rPr>
                        <a:t> НОБД</a:t>
                      </a:r>
                      <a:endParaRPr lang="ru-RU" sz="11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+mn-lt"/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Доля обучающихся, продолжающих обучение от общего количества обучающихся принятых на обучение в течение цикла </a:t>
                      </a:r>
                      <a:endParaRPr lang="ru-RU" sz="12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+mn-lt"/>
                          <a:ea typeface="Times New Roman"/>
                          <a:cs typeface="Times New Roman"/>
                        </a:rPr>
                        <a:t>KPI</a:t>
                      </a:r>
                      <a:r>
                        <a:rPr lang="ru-RU" sz="1100" dirty="0">
                          <a:latin typeface="+mn-lt"/>
                          <a:ea typeface="Times New Roman"/>
                          <a:cs typeface="Times New Roman"/>
                        </a:rPr>
                        <a:t>= В3/О3*100, где О3 – , В3 –</a:t>
                      </a:r>
                      <a:endParaRPr lang="ru-RU" sz="11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latin typeface="+mn-lt"/>
                          <a:ea typeface="Times New Roman"/>
                          <a:cs typeface="Times New Roman"/>
                        </a:rPr>
                        <a:t>Один раз в год</a:t>
                      </a:r>
                      <a:endParaRPr lang="ru-RU" sz="11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latin typeface="+mn-lt"/>
                          <a:ea typeface="Times New Roman"/>
                          <a:cs typeface="Times New Roman"/>
                        </a:rPr>
                        <a:t>База – %, норма -  %, цель – %</a:t>
                      </a:r>
                      <a:endParaRPr lang="ru-RU" sz="11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latin typeface="+mn-lt"/>
                          <a:ea typeface="Times New Roman"/>
                          <a:cs typeface="Times New Roman"/>
                        </a:rPr>
                        <a:t>База</a:t>
                      </a:r>
                      <a:r>
                        <a:rPr lang="en-US" sz="1100" dirty="0">
                          <a:latin typeface="+mn-lt"/>
                          <a:ea typeface="Times New Roman"/>
                          <a:cs typeface="Times New Roman"/>
                        </a:rPr>
                        <a:t> НОБД</a:t>
                      </a:r>
                      <a:endParaRPr lang="ru-RU" sz="11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F8FE1-D312-4C01-8616-14340EB4CBE8}" type="slidenum">
              <a:rPr lang="ru-RU" sz="1600" smtClean="0">
                <a:solidFill>
                  <a:prstClr val="black">
                    <a:tint val="75000"/>
                  </a:prstClr>
                </a:solidFill>
                <a:latin typeface="Century Gothic" panose="020B0502020202020204" pitchFamily="34" charset="0"/>
              </a:rPr>
              <a:pPr/>
              <a:t>13</a:t>
            </a:fld>
            <a:endParaRPr lang="ru-RU" sz="1600">
              <a:solidFill>
                <a:prstClr val="black">
                  <a:tint val="75000"/>
                </a:prstClr>
              </a:solidFill>
              <a:latin typeface="Century Gothic" panose="020B0502020202020204" pitchFamily="34" charset="0"/>
            </a:endParaRPr>
          </a:p>
        </p:txBody>
      </p:sp>
      <p:sp>
        <p:nvSpPr>
          <p:cNvPr id="14" name="Номер слайда 4"/>
          <p:cNvSpPr txBox="1">
            <a:spLocks/>
          </p:cNvSpPr>
          <p:nvPr/>
        </p:nvSpPr>
        <p:spPr>
          <a:xfrm>
            <a:off x="7010400" y="64928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kk-KZ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90F8FE1-D312-4C01-8616-14340EB4CBE8}" type="slidenum">
              <a:rPr lang="ru-RU" sz="1600" smtClean="0">
                <a:solidFill>
                  <a:prstClr val="black">
                    <a:tint val="75000"/>
                  </a:prstClr>
                </a:solidFill>
                <a:latin typeface="Century Gothic" panose="020B0502020202020204" pitchFamily="34" charset="0"/>
              </a:rPr>
              <a:pPr/>
              <a:t>13</a:t>
            </a:fld>
            <a:endParaRPr lang="ru-RU" sz="1600">
              <a:solidFill>
                <a:prstClr val="black">
                  <a:tint val="75000"/>
                </a:prstClr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-22225" y="94071"/>
            <a:ext cx="9166225" cy="765175"/>
            <a:chOff x="0" y="0"/>
            <a:chExt cx="5774" cy="482"/>
          </a:xfrm>
        </p:grpSpPr>
        <p:sp>
          <p:nvSpPr>
            <p:cNvPr id="16" name="Rectangle 9"/>
            <p:cNvSpPr>
              <a:spLocks noChangeArrowheads="1"/>
            </p:cNvSpPr>
            <p:nvPr/>
          </p:nvSpPr>
          <p:spPr bwMode="auto">
            <a:xfrm>
              <a:off x="0" y="0"/>
              <a:ext cx="5760" cy="391"/>
            </a:xfrm>
            <a:prstGeom prst="rect">
              <a:avLst/>
            </a:prstGeom>
            <a:solidFill>
              <a:srgbClr val="003399"/>
            </a:solidFill>
            <a:ln w="9525">
              <a:solidFill>
                <a:srgbClr val="003399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ru-RU" altLang="ru-RU" dirty="0"/>
            </a:p>
          </p:txBody>
        </p:sp>
        <p:sp>
          <p:nvSpPr>
            <p:cNvPr id="17" name="Rectangle 10"/>
            <p:cNvSpPr>
              <a:spLocks noChangeArrowheads="1"/>
            </p:cNvSpPr>
            <p:nvPr/>
          </p:nvSpPr>
          <p:spPr bwMode="auto">
            <a:xfrm>
              <a:off x="14" y="436"/>
              <a:ext cx="5760" cy="46"/>
            </a:xfrm>
            <a:prstGeom prst="rect">
              <a:avLst/>
            </a:prstGeom>
            <a:solidFill>
              <a:srgbClr val="003399"/>
            </a:solidFill>
            <a:ln w="9525">
              <a:solidFill>
                <a:srgbClr val="003399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</p:grpSp>
      <p:sp>
        <p:nvSpPr>
          <p:cNvPr id="18" name="Rectangle 11"/>
          <p:cNvSpPr txBox="1">
            <a:spLocks noChangeArrowheads="1"/>
          </p:cNvSpPr>
          <p:nvPr/>
        </p:nvSpPr>
        <p:spPr>
          <a:xfrm>
            <a:off x="0" y="0"/>
            <a:ext cx="8928992" cy="1071546"/>
          </a:xfrm>
          <a:prstGeom prst="rect">
            <a:avLst/>
          </a:prstGeom>
          <a:effectLst>
            <a:outerShdw dist="35921" dir="2700000" algn="ctr" rotWithShape="0">
              <a:schemeClr val="tx1"/>
            </a:outerShdw>
          </a:effectLst>
        </p:spPr>
        <p:txBody>
          <a:bodyPr vert="horz" lIns="91440" tIns="45720" rIns="91440" bIns="45720" rtlCol="0" anchor="ctr">
            <a:normAutofit fontScale="4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43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ПЕРЕЧЕНЬ  ПОКАЗАТЕЛЕЙ,  ПОДЛЕЖАЩИХ ОЦЕНКЕ НА ЭФФЕКТИВНОСТЬ ДЛЯ РУКОВОДИТЕЛЕЙ И ЗАМЕСТИТЕЛЕЙ РУКОВОДИТЕЛЕЙ ОРГАНИЗАЦИЙ</a:t>
            </a:r>
          </a:p>
          <a:p>
            <a:pPr lvl="0" fontAlgn="base">
              <a:spcAft>
                <a:spcPct val="0"/>
              </a:spcAft>
            </a:pPr>
            <a:r>
              <a:rPr lang="kk-KZ" sz="43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lang="ru-RU" sz="43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ru-RU" sz="2800" b="1" i="1" dirty="0">
              <a:solidFill>
                <a:schemeClr val="bg1"/>
              </a:solidFill>
            </a:endParaRPr>
          </a:p>
        </p:txBody>
      </p:sp>
      <p:grpSp>
        <p:nvGrpSpPr>
          <p:cNvPr id="4" name="Group 5"/>
          <p:cNvGrpSpPr>
            <a:grpSpLocks/>
          </p:cNvGrpSpPr>
          <p:nvPr/>
        </p:nvGrpSpPr>
        <p:grpSpPr bwMode="auto">
          <a:xfrm>
            <a:off x="0" y="6525344"/>
            <a:ext cx="9144000" cy="332656"/>
            <a:chOff x="0" y="4065"/>
            <a:chExt cx="5760" cy="255"/>
          </a:xfrm>
        </p:grpSpPr>
        <p:sp>
          <p:nvSpPr>
            <p:cNvPr id="24" name="Rectangle 6"/>
            <p:cNvSpPr>
              <a:spLocks noChangeArrowheads="1"/>
            </p:cNvSpPr>
            <p:nvPr/>
          </p:nvSpPr>
          <p:spPr bwMode="auto">
            <a:xfrm>
              <a:off x="0" y="4065"/>
              <a:ext cx="5760" cy="255"/>
            </a:xfrm>
            <a:prstGeom prst="rect">
              <a:avLst/>
            </a:prstGeom>
            <a:solidFill>
              <a:srgbClr val="003399"/>
            </a:solidFill>
            <a:ln w="9525">
              <a:solidFill>
                <a:srgbClr val="003399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graphicFrame>
          <p:nvGraphicFramePr>
            <p:cNvPr id="25" name="Object 7"/>
            <p:cNvGraphicFramePr>
              <a:graphicFrameLocks noChangeAspect="1"/>
            </p:cNvGraphicFramePr>
            <p:nvPr/>
          </p:nvGraphicFramePr>
          <p:xfrm>
            <a:off x="2154" y="4087"/>
            <a:ext cx="1412" cy="23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290" name="CorelDRAW" r:id="rId3" imgW="2730240" imgH="437760" progId="">
                    <p:embed/>
                  </p:oleObj>
                </mc:Choice>
                <mc:Fallback>
                  <p:oleObj name="CorelDRAW" r:id="rId3" imgW="2730240" imgH="437760" progId="">
                    <p:embed/>
                    <p:pic>
                      <p:nvPicPr>
                        <p:cNvPr id="25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54" y="4087"/>
                          <a:ext cx="1412" cy="23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86020" name="Rectangle 4"/>
          <p:cNvSpPr>
            <a:spLocks noChangeArrowheads="1"/>
          </p:cNvSpPr>
          <p:nvPr/>
        </p:nvSpPr>
        <p:spPr bwMode="auto">
          <a:xfrm>
            <a:off x="1" y="1"/>
            <a:ext cx="8929718" cy="18004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1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kk-KZ" sz="1400" b="1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1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R="0" lvl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14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r>
              <a:rPr lang="kk-KZ" sz="1100" dirty="0"/>
              <a:t> </a:t>
            </a:r>
            <a:endParaRPr lang="ru-RU" sz="1100" dirty="0"/>
          </a:p>
          <a:p>
            <a:endParaRPr lang="ru-RU" sz="1100" b="1" dirty="0"/>
          </a:p>
          <a:p>
            <a:endParaRPr lang="ru-RU" sz="1100" b="1" dirty="0"/>
          </a:p>
          <a:p>
            <a:endParaRPr lang="ru-RU" sz="1100" b="1" dirty="0"/>
          </a:p>
          <a:p>
            <a:endParaRPr lang="ru-RU" sz="1100" b="1" dirty="0"/>
          </a:p>
        </p:txBody>
      </p:sp>
    </p:spTree>
    <p:extLst>
      <p:ext uri="{BB962C8B-B14F-4D97-AF65-F5344CB8AC3E}">
        <p14:creationId xmlns:p14="http://schemas.microsoft.com/office/powerpoint/2010/main" val="10776455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290F8FE1-D312-4C01-8616-14340EB4CBE8}" type="slidenum">
              <a:rPr lang="ru-RU" sz="1600" smtClean="0">
                <a:solidFill>
                  <a:prstClr val="black">
                    <a:tint val="75000"/>
                  </a:prstClr>
                </a:solidFill>
                <a:latin typeface="Century Gothic" panose="020B0502020202020204" pitchFamily="34" charset="0"/>
              </a:rPr>
              <a:pPr/>
              <a:t>14</a:t>
            </a:fld>
            <a:endParaRPr lang="ru-RU" sz="1600">
              <a:solidFill>
                <a:prstClr val="black">
                  <a:tint val="75000"/>
                </a:prstClr>
              </a:solidFill>
              <a:latin typeface="Century Gothic" panose="020B0502020202020204" pitchFamily="34" charset="0"/>
            </a:endParaRPr>
          </a:p>
        </p:txBody>
      </p:sp>
      <p:sp>
        <p:nvSpPr>
          <p:cNvPr id="14" name="Номер слайда 4"/>
          <p:cNvSpPr txBox="1">
            <a:spLocks/>
          </p:cNvSpPr>
          <p:nvPr/>
        </p:nvSpPr>
        <p:spPr>
          <a:xfrm>
            <a:off x="7010400" y="64928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kk-KZ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90F8FE1-D312-4C01-8616-14340EB4CBE8}" type="slidenum">
              <a:rPr lang="ru-RU" sz="1600" smtClean="0">
                <a:solidFill>
                  <a:prstClr val="black">
                    <a:tint val="75000"/>
                  </a:prstClr>
                </a:solidFill>
                <a:latin typeface="Century Gothic" panose="020B0502020202020204" pitchFamily="34" charset="0"/>
              </a:rPr>
              <a:pPr/>
              <a:t>14</a:t>
            </a:fld>
            <a:endParaRPr lang="ru-RU" sz="1600">
              <a:solidFill>
                <a:prstClr val="black">
                  <a:tint val="75000"/>
                </a:prstClr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-22225" y="94071"/>
            <a:ext cx="9166225" cy="765175"/>
            <a:chOff x="0" y="0"/>
            <a:chExt cx="5774" cy="482"/>
          </a:xfrm>
        </p:grpSpPr>
        <p:sp>
          <p:nvSpPr>
            <p:cNvPr id="16" name="Rectangle 9"/>
            <p:cNvSpPr>
              <a:spLocks noChangeArrowheads="1"/>
            </p:cNvSpPr>
            <p:nvPr/>
          </p:nvSpPr>
          <p:spPr bwMode="auto">
            <a:xfrm>
              <a:off x="0" y="0"/>
              <a:ext cx="5760" cy="391"/>
            </a:xfrm>
            <a:prstGeom prst="rect">
              <a:avLst/>
            </a:prstGeom>
            <a:solidFill>
              <a:srgbClr val="003399"/>
            </a:solidFill>
            <a:ln w="9525">
              <a:solidFill>
                <a:srgbClr val="003399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ru-RU" altLang="ru-RU" dirty="0"/>
            </a:p>
          </p:txBody>
        </p:sp>
        <p:sp>
          <p:nvSpPr>
            <p:cNvPr id="17" name="Rectangle 10"/>
            <p:cNvSpPr>
              <a:spLocks noChangeArrowheads="1"/>
            </p:cNvSpPr>
            <p:nvPr/>
          </p:nvSpPr>
          <p:spPr bwMode="auto">
            <a:xfrm>
              <a:off x="14" y="436"/>
              <a:ext cx="5760" cy="46"/>
            </a:xfrm>
            <a:prstGeom prst="rect">
              <a:avLst/>
            </a:prstGeom>
            <a:solidFill>
              <a:srgbClr val="003399"/>
            </a:solidFill>
            <a:ln w="9525">
              <a:solidFill>
                <a:srgbClr val="003399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</p:grpSp>
      <p:sp>
        <p:nvSpPr>
          <p:cNvPr id="18" name="Rectangle 11"/>
          <p:cNvSpPr txBox="1">
            <a:spLocks noChangeArrowheads="1"/>
          </p:cNvSpPr>
          <p:nvPr/>
        </p:nvSpPr>
        <p:spPr>
          <a:xfrm>
            <a:off x="0" y="0"/>
            <a:ext cx="8928992" cy="857232"/>
          </a:xfrm>
          <a:prstGeom prst="rect">
            <a:avLst/>
          </a:prstGeom>
          <a:effectLst>
            <a:outerShdw dist="35921" dir="2700000" algn="ctr" rotWithShape="0">
              <a:schemeClr val="tx1"/>
            </a:outerShdw>
          </a:effectLst>
        </p:spPr>
        <p:txBody>
          <a:bodyPr vert="horz" lIns="91440" tIns="45720" rIns="91440" bIns="45720" rtlCol="0" anchor="ctr"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fontAlgn="base">
              <a:spcAft>
                <a:spcPct val="0"/>
              </a:spcAft>
            </a:pPr>
            <a:endParaRPr lang="ru-RU" sz="6400" b="1" i="1" dirty="0">
              <a:solidFill>
                <a:schemeClr val="bg1"/>
              </a:solidFill>
            </a:endParaRPr>
          </a:p>
          <a:p>
            <a:pPr lvl="0" indent="449263" fontAlgn="base">
              <a:spcAft>
                <a:spcPct val="0"/>
              </a:spcAft>
            </a:pPr>
            <a:endParaRPr lang="ru-RU" sz="7200" b="1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indent="449263" fontAlgn="base">
              <a:spcAft>
                <a:spcPct val="0"/>
              </a:spcAft>
            </a:pPr>
            <a:r>
              <a:rPr lang="ru-RU" sz="8000" b="1" i="1" dirty="0">
                <a:solidFill>
                  <a:schemeClr val="bg1"/>
                </a:solidFill>
                <a:latin typeface="+mn-lt"/>
                <a:ea typeface="Calibri" pitchFamily="34" charset="0"/>
                <a:cs typeface="Times New Roman" pitchFamily="18" charset="0"/>
              </a:rPr>
              <a:t>ЗАЯВЛЕНИЕ</a:t>
            </a:r>
            <a:endParaRPr lang="ru-RU" sz="8000" i="1" dirty="0">
              <a:solidFill>
                <a:schemeClr val="bg1"/>
              </a:solidFill>
              <a:latin typeface="+mn-lt"/>
              <a:cs typeface="Arial" pitchFamily="34" charset="0"/>
            </a:endParaRPr>
          </a:p>
          <a:p>
            <a:pPr lvl="0" indent="449263" eaLnBrk="0" fontAlgn="base" hangingPunct="0">
              <a:spcAft>
                <a:spcPct val="0"/>
              </a:spcAft>
            </a:pPr>
            <a:r>
              <a:rPr lang="ru-RU" sz="8000" b="1" i="1" dirty="0">
                <a:solidFill>
                  <a:schemeClr val="bg1"/>
                </a:solidFill>
                <a:latin typeface="+mn-lt"/>
                <a:ea typeface="Calibri" pitchFamily="34" charset="0"/>
                <a:cs typeface="Times New Roman" pitchFamily="18" charset="0"/>
              </a:rPr>
              <a:t>НА УЧАСТИЕ В </a:t>
            </a:r>
            <a:r>
              <a:rPr lang="kk-KZ" sz="8000" b="1" i="1" dirty="0">
                <a:solidFill>
                  <a:schemeClr val="bg1"/>
                </a:solidFill>
                <a:latin typeface="+mn-lt"/>
                <a:ea typeface="Calibri" pitchFamily="34" charset="0"/>
                <a:cs typeface="Times New Roman" pitchFamily="18" charset="0"/>
              </a:rPr>
              <a:t>НАЦИОНАЛЬНОМ </a:t>
            </a:r>
            <a:r>
              <a:rPr lang="ru-RU" sz="8000" b="1" i="1" dirty="0">
                <a:solidFill>
                  <a:schemeClr val="bg1"/>
                </a:solidFill>
                <a:latin typeface="+mn-lt"/>
                <a:ea typeface="Calibri" pitchFamily="34" charset="0"/>
                <a:cs typeface="Times New Roman" pitchFamily="18" charset="0"/>
              </a:rPr>
              <a:t>КВАЛИФИКАЦИОННОМ ТЕСТИРОВАНИИ</a:t>
            </a:r>
            <a:endParaRPr lang="ru-RU" sz="8000" i="1" dirty="0">
              <a:solidFill>
                <a:schemeClr val="bg1"/>
              </a:solidFill>
              <a:latin typeface="+mn-lt"/>
              <a:cs typeface="Arial" pitchFamily="34" charset="0"/>
            </a:endParaRPr>
          </a:p>
          <a:p>
            <a:pPr lvl="0" fontAlgn="base">
              <a:spcAft>
                <a:spcPct val="0"/>
              </a:spcAft>
            </a:pPr>
            <a:r>
              <a:rPr lang="kk-KZ" sz="7200" b="1" dirty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lang="ru-RU" sz="7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ru-RU" sz="6400" b="1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4" name="Group 5"/>
          <p:cNvGrpSpPr>
            <a:grpSpLocks/>
          </p:cNvGrpSpPr>
          <p:nvPr/>
        </p:nvGrpSpPr>
        <p:grpSpPr bwMode="auto">
          <a:xfrm>
            <a:off x="0" y="6525344"/>
            <a:ext cx="9144000" cy="332656"/>
            <a:chOff x="0" y="4065"/>
            <a:chExt cx="5760" cy="255"/>
          </a:xfrm>
        </p:grpSpPr>
        <p:sp>
          <p:nvSpPr>
            <p:cNvPr id="24" name="Rectangle 6"/>
            <p:cNvSpPr>
              <a:spLocks noChangeArrowheads="1"/>
            </p:cNvSpPr>
            <p:nvPr/>
          </p:nvSpPr>
          <p:spPr bwMode="auto">
            <a:xfrm>
              <a:off x="0" y="4065"/>
              <a:ext cx="5760" cy="255"/>
            </a:xfrm>
            <a:prstGeom prst="rect">
              <a:avLst/>
            </a:prstGeom>
            <a:solidFill>
              <a:srgbClr val="003399"/>
            </a:solidFill>
            <a:ln w="9525">
              <a:solidFill>
                <a:srgbClr val="003399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graphicFrame>
          <p:nvGraphicFramePr>
            <p:cNvPr id="25" name="Object 7"/>
            <p:cNvGraphicFramePr>
              <a:graphicFrameLocks noChangeAspect="1"/>
            </p:cNvGraphicFramePr>
            <p:nvPr/>
          </p:nvGraphicFramePr>
          <p:xfrm>
            <a:off x="2154" y="4087"/>
            <a:ext cx="1412" cy="23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314" name="CorelDRAW" r:id="rId3" imgW="2730240" imgH="437760" progId="">
                    <p:embed/>
                  </p:oleObj>
                </mc:Choice>
                <mc:Fallback>
                  <p:oleObj name="CorelDRAW" r:id="rId3" imgW="2730240" imgH="437760" progId="">
                    <p:embed/>
                    <p:pic>
                      <p:nvPicPr>
                        <p:cNvPr id="25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54" y="4087"/>
                          <a:ext cx="1412" cy="23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6" name="Объект 2"/>
          <p:cNvSpPr txBox="1">
            <a:spLocks/>
          </p:cNvSpPr>
          <p:nvPr/>
        </p:nvSpPr>
        <p:spPr>
          <a:xfrm>
            <a:off x="2000231" y="5143512"/>
            <a:ext cx="6716393" cy="1165808"/>
          </a:xfrm>
          <a:prstGeom prst="rect">
            <a:avLst/>
          </a:prstGeom>
        </p:spPr>
        <p:txBody>
          <a:bodyPr vert="horz" lIns="91440" tIns="45720" rIns="91440" bIns="45720" rtlCol="0"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ru-RU" sz="1800" b="1" dirty="0"/>
              <a:t>	</a:t>
            </a:r>
            <a:endParaRPr lang="ru-RU" sz="1600" b="1" dirty="0">
              <a:solidFill>
                <a:srgbClr val="002060"/>
              </a:solidFill>
            </a:endParaRPr>
          </a:p>
          <a:p>
            <a:pPr marL="0" indent="0" fontAlgn="base">
              <a:buFont typeface="Arial" pitchFamily="34" charset="0"/>
              <a:buNone/>
            </a:pPr>
            <a:r>
              <a:rPr lang="ru-RU" sz="2900" b="1" dirty="0">
                <a:solidFill>
                  <a:srgbClr val="002060"/>
                </a:solidFill>
              </a:rPr>
              <a:t>	</a:t>
            </a:r>
            <a:endParaRPr lang="ru-RU" sz="1600" i="1" dirty="0"/>
          </a:p>
          <a:p>
            <a:pPr marL="0" indent="0">
              <a:buFont typeface="Arial" pitchFamily="34" charset="0"/>
              <a:buNone/>
            </a:pPr>
            <a:r>
              <a:rPr lang="ru-RU" sz="64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6400" b="1" dirty="0">
                <a:latin typeface="Times New Roman" pitchFamily="18" charset="0"/>
                <a:cs typeface="Times New Roman" pitchFamily="18" charset="0"/>
              </a:rPr>
            </a:br>
            <a:endParaRPr lang="ru-RU" sz="6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6020" name="Rectangle 4"/>
          <p:cNvSpPr>
            <a:spLocks noChangeArrowheads="1"/>
          </p:cNvSpPr>
          <p:nvPr/>
        </p:nvSpPr>
        <p:spPr bwMode="auto">
          <a:xfrm>
            <a:off x="1" y="0"/>
            <a:ext cx="8929718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1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kk-KZ" sz="1400" b="1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1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R="0" lvl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14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graphicFrame>
        <p:nvGraphicFramePr>
          <p:cNvPr id="19" name="Таблица 18"/>
          <p:cNvGraphicFramePr>
            <a:graphicFrameLocks noGrp="1"/>
          </p:cNvGraphicFramePr>
          <p:nvPr/>
        </p:nvGraphicFramePr>
        <p:xfrm>
          <a:off x="214282" y="2857496"/>
          <a:ext cx="8358247" cy="695724"/>
        </p:xfrm>
        <a:graphic>
          <a:graphicData uri="http://schemas.openxmlformats.org/drawingml/2006/table">
            <a:tbl>
              <a:tblPr/>
              <a:tblGrid>
                <a:gridCol w="121444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1438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42942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233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Calibri"/>
                          <a:cs typeface="Times New Roman"/>
                        </a:rPr>
                        <a:t>Наименование</a:t>
                      </a:r>
                      <a:br>
                        <a:rPr lang="ru-RU" sz="900" dirty="0">
                          <a:latin typeface="Times New Roman"/>
                          <a:ea typeface="Calibri"/>
                          <a:cs typeface="Times New Roman"/>
                        </a:rPr>
                      </a:br>
                      <a:r>
                        <a:rPr lang="ru-RU" sz="900" dirty="0">
                          <a:latin typeface="Times New Roman"/>
                          <a:ea typeface="Calibri"/>
                          <a:cs typeface="Times New Roman"/>
                        </a:rPr>
                        <a:t>учебного заведения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34" marR="7434" marT="7434" marB="7434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Период обучения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34" marR="7434" marT="7434" marB="7434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Calibri"/>
                          <a:cs typeface="Times New Roman"/>
                        </a:rPr>
                        <a:t>Специальность (квалификация), указанная в дипломе об образовании или документе о переподготовке с присвоением соответствующей квалификации по занимаемой должности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34" marR="7434" marT="7434" marB="7434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1958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34" marR="7434" marT="7434" marB="7434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/>
                      </a:r>
                      <a:b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</a:b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34" marR="7434" marT="7434" marB="7434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/>
                      </a:r>
                      <a:b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</a:b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34" marR="7434" marT="7434" marB="7434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graphicFrame>
        <p:nvGraphicFramePr>
          <p:cNvPr id="22" name="Таблица 21"/>
          <p:cNvGraphicFramePr>
            <a:graphicFrameLocks noGrp="1"/>
          </p:cNvGraphicFramePr>
          <p:nvPr/>
        </p:nvGraphicFramePr>
        <p:xfrm>
          <a:off x="285720" y="3786190"/>
          <a:ext cx="8215370" cy="787359"/>
        </p:xfrm>
        <a:graphic>
          <a:graphicData uri="http://schemas.openxmlformats.org/drawingml/2006/table">
            <a:tbl>
              <a:tblPr/>
              <a:tblGrid>
                <a:gridCol w="66524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91216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97981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65814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287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Calibri"/>
                          <a:cs typeface="Times New Roman"/>
                        </a:rPr>
                        <a:t>Общий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34" marR="7434" marT="7434" marB="7434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Calibri"/>
                          <a:cs typeface="Times New Roman"/>
                        </a:rPr>
                        <a:t>По специальности (квалификации), указанной в дипломе об образовании или документе о переподготовке с присвоением соответствующей квалификации по занимаемой должности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34" marR="7434" marT="7434" marB="7434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Педагогический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34" marR="7434" marT="7434" marB="7434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Calibri"/>
                          <a:cs typeface="Times New Roman"/>
                        </a:rPr>
                        <a:t>В данной организации образования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34" marR="7434" marT="7434" marB="7434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5702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34" marR="7434" marT="7434" marB="7434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/>
                      </a:r>
                      <a:b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</a:b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34" marR="7434" marT="7434" marB="7434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/>
                      </a:r>
                      <a:b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</a:b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34" marR="7434" marT="7434" marB="7434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/>
                      </a:r>
                      <a:b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</a:b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34" marR="7434" marT="7434" marB="7434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86021" name="Rectangle 5"/>
          <p:cNvSpPr>
            <a:spLocks noChangeArrowheads="1"/>
          </p:cNvSpPr>
          <p:nvPr/>
        </p:nvSpPr>
        <p:spPr bwMode="auto">
          <a:xfrm>
            <a:off x="0" y="1"/>
            <a:ext cx="8929718" cy="6286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b="1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b="1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449263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Я,_____________________________________________________________________________,ИИН _________________________________________,    </a:t>
            </a:r>
          </a:p>
          <a:p>
            <a:pPr marL="0" marR="0" lvl="0" indent="449263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9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</a:t>
            </a:r>
            <a:r>
              <a:rPr kumimoji="0" lang="ru-RU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(Ф.И.О. (отчество при наличии) </a:t>
            </a:r>
            <a:r>
              <a:rPr kumimoji="0" lang="kk-KZ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педагога</a:t>
            </a:r>
            <a:r>
              <a:rPr kumimoji="0" lang="ru-RU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</a:t>
            </a:r>
            <a:br>
              <a:rPr kumimoji="0" lang="ru-RU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_____________________________________________________________________________________________________________________________________</a:t>
            </a:r>
            <a:br>
              <a:rPr kumimoji="0" lang="ru-RU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     </a:t>
            </a:r>
            <a:r>
              <a:rPr kumimoji="0" lang="ru-RU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(должность, место работы)</a:t>
            </a:r>
            <a:endParaRPr kumimoji="0" lang="ru-RU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прошу допустить меня на участие в национальном   квалификационном тестировании (квалификационном тестировании) по следующим тестовым заданиям:</a:t>
            </a:r>
            <a:endParaRPr kumimoji="0" lang="ru-RU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5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105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Содержание учебного предмета</a:t>
            </a:r>
            <a:r>
              <a:rPr kumimoji="0" lang="ru-RU" sz="105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kk-KZ" sz="105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/</a:t>
            </a:r>
            <a:r>
              <a:rPr kumimoji="0" lang="ru-RU" sz="105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kk-KZ" sz="105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 направлению деятельности</a:t>
            </a:r>
            <a:r>
              <a:rPr kumimoji="0" lang="kk-KZ" sz="105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kk-KZ" sz="105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05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(70 заданий)</a:t>
            </a:r>
            <a:r>
              <a:rPr kumimoji="0" lang="kk-KZ" sz="105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(нужное подчеркнуть);</a:t>
            </a:r>
            <a:endParaRPr kumimoji="0" lang="ru-RU" sz="105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5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105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Педагогика, методика обучения</a:t>
            </a:r>
            <a:r>
              <a:rPr kumimoji="0" lang="ru-RU" sz="105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ru-RU" sz="105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- (30 заданий)., «Управленческие компетенции»</a:t>
            </a:r>
            <a:endParaRPr kumimoji="0" lang="ru-RU" sz="105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5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 20___ году </a:t>
            </a:r>
            <a:r>
              <a:rPr kumimoji="0" lang="kk-KZ" sz="105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 очередное присвоение (подтверждение)</a:t>
            </a:r>
            <a:r>
              <a:rPr kumimoji="0" lang="ru-RU" sz="105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квалификационной категории </a:t>
            </a:r>
            <a:r>
              <a:rPr kumimoji="0" lang="ru-RU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________.</a:t>
            </a: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 настоящее время имею квалификационную категорию ________, действительную до ____(день) ___ (месяц) ______ года. Основанием считаю следующие результаты работы:</a:t>
            </a:r>
            <a:endParaRPr kumimoji="0" lang="ru-RU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____________________________________________________________________</a:t>
            </a:r>
            <a:br>
              <a:rPr kumimoji="0" lang="ru-RU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____________________________________________________________________</a:t>
            </a:r>
            <a:br>
              <a:rPr kumimoji="0" lang="ru-RU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Сообщаю о себе следующие сведения:</a:t>
            </a:r>
            <a:endParaRPr kumimoji="0" lang="ru-RU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Образование:</a:t>
            </a: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900" dirty="0">
              <a:latin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900" dirty="0">
              <a:latin typeface="Times New Roman" pitchFamily="18" charset="0"/>
              <a:cs typeface="Times New Roman" pitchFamily="18" charset="0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    </a:t>
            </a:r>
            <a:endParaRPr kumimoji="0" lang="ru-RU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 </a:t>
            </a:r>
            <a:r>
              <a:rPr kumimoji="0" lang="ru-RU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Стаж работы:</a:t>
            </a: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900" dirty="0">
              <a:latin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900" dirty="0">
              <a:latin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900" dirty="0">
              <a:latin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900" dirty="0">
              <a:latin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Награды, звания, ученая степень, ученое звание с указанием года получения (присвоения)_________________________________________________________</a:t>
            </a:r>
            <a:br>
              <a:rPr kumimoji="0" lang="ru-RU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Язык сдачи тестирования (нужное подчеркнуть): казахский/русский</a:t>
            </a:r>
            <a:br>
              <a:rPr kumimoji="0" lang="ru-RU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Организация образования, в которой работает </a:t>
            </a:r>
            <a:r>
              <a:rPr kumimoji="0" lang="kk-KZ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педагог</a:t>
            </a:r>
            <a:r>
              <a:rPr kumimoji="0" lang="ru-RU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(нужное подчеркнуть):дошкольное, начальное, основное среднее, общее среднее, дополнительное образование.</a:t>
            </a:r>
            <a:endParaRPr kumimoji="0" lang="ru-RU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Предмет (дисциплина) по блоку "Содержание учебного предмета"/По направлению деятельности":</a:t>
            </a:r>
            <a:endParaRPr kumimoji="0" lang="ru-RU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____________________________________________________________________</a:t>
            </a:r>
            <a:br>
              <a:rPr kumimoji="0" lang="ru-RU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endParaRPr kumimoji="0" lang="ru-RU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 Порядком </a:t>
            </a:r>
            <a:r>
              <a:rPr kumimoji="0" lang="kk-KZ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присвоения (подтверждения)</a:t>
            </a:r>
            <a:r>
              <a:rPr kumimoji="0" lang="ru-RU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квалификационного тестирования ознакомлен (-а).</a:t>
            </a:r>
            <a:endParaRPr kumimoji="0" lang="ru-RU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"____" __________ 20 ___ года </a:t>
            </a:r>
            <a:r>
              <a:rPr kumimoji="0" lang="ru-RU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     </a:t>
            </a:r>
            <a:r>
              <a:rPr kumimoji="0" lang="ru-RU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     </a:t>
            </a:r>
            <a:r>
              <a:rPr kumimoji="0" lang="ru-RU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     </a:t>
            </a:r>
            <a:r>
              <a:rPr kumimoji="0" lang="ru-RU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     </a:t>
            </a:r>
            <a:r>
              <a:rPr kumimoji="0" lang="ru-RU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     </a:t>
            </a:r>
            <a:r>
              <a:rPr kumimoji="0" lang="ru-RU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     </a:t>
            </a:r>
            <a:r>
              <a:rPr kumimoji="0" lang="ru-RU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__________________</a:t>
            </a:r>
            <a:br>
              <a:rPr kumimoji="0" lang="ru-RU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     </a:t>
            </a:r>
            <a:r>
              <a:rPr kumimoji="0" lang="ru-RU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     </a:t>
            </a:r>
            <a:r>
              <a:rPr kumimoji="0" lang="ru-RU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     </a:t>
            </a:r>
            <a:r>
              <a:rPr kumimoji="0" lang="ru-RU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     </a:t>
            </a:r>
            <a:r>
              <a:rPr kumimoji="0" lang="ru-RU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     </a:t>
            </a:r>
            <a:r>
              <a:rPr kumimoji="0" lang="ru-RU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     </a:t>
            </a:r>
            <a:r>
              <a:rPr kumimoji="0" lang="ru-RU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     </a:t>
            </a:r>
            <a:r>
              <a:rPr kumimoji="0" lang="ru-RU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     </a:t>
            </a:r>
            <a:r>
              <a:rPr kumimoji="0" lang="ru-RU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     </a:t>
            </a:r>
            <a:r>
              <a:rPr kumimoji="0" lang="ru-RU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     </a:t>
            </a:r>
            <a:r>
              <a:rPr kumimoji="0" lang="ru-RU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     </a:t>
            </a:r>
            <a:r>
              <a:rPr kumimoji="0" lang="ru-RU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(подпись).</a:t>
            </a:r>
            <a:endParaRPr kumimoji="0" lang="ru-RU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76455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290F8FE1-D312-4C01-8616-14340EB4CBE8}" type="slidenum">
              <a:rPr lang="ru-RU" sz="1600" smtClean="0">
                <a:solidFill>
                  <a:prstClr val="black">
                    <a:tint val="75000"/>
                  </a:prstClr>
                </a:solidFill>
                <a:latin typeface="Century Gothic" panose="020B0502020202020204" pitchFamily="34" charset="0"/>
              </a:rPr>
              <a:pPr/>
              <a:t>15</a:t>
            </a:fld>
            <a:endParaRPr lang="ru-RU" sz="1600">
              <a:solidFill>
                <a:prstClr val="black">
                  <a:tint val="75000"/>
                </a:prstClr>
              </a:solidFill>
              <a:latin typeface="Century Gothic" panose="020B0502020202020204" pitchFamily="34" charset="0"/>
            </a:endParaRPr>
          </a:p>
        </p:txBody>
      </p:sp>
      <p:sp>
        <p:nvSpPr>
          <p:cNvPr id="14" name="Номер слайда 4"/>
          <p:cNvSpPr txBox="1">
            <a:spLocks/>
          </p:cNvSpPr>
          <p:nvPr/>
        </p:nvSpPr>
        <p:spPr>
          <a:xfrm>
            <a:off x="7010400" y="64928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kk-KZ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90F8FE1-D312-4C01-8616-14340EB4CBE8}" type="slidenum">
              <a:rPr lang="ru-RU" sz="1600" smtClean="0">
                <a:solidFill>
                  <a:prstClr val="black">
                    <a:tint val="75000"/>
                  </a:prstClr>
                </a:solidFill>
                <a:latin typeface="Century Gothic" panose="020B0502020202020204" pitchFamily="34" charset="0"/>
              </a:rPr>
              <a:pPr/>
              <a:t>15</a:t>
            </a:fld>
            <a:endParaRPr lang="ru-RU" sz="1600">
              <a:solidFill>
                <a:prstClr val="black">
                  <a:tint val="75000"/>
                </a:prstClr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-22225" y="94071"/>
            <a:ext cx="9166225" cy="765175"/>
            <a:chOff x="0" y="0"/>
            <a:chExt cx="5774" cy="482"/>
          </a:xfrm>
        </p:grpSpPr>
        <p:sp>
          <p:nvSpPr>
            <p:cNvPr id="16" name="Rectangle 9"/>
            <p:cNvSpPr>
              <a:spLocks noChangeArrowheads="1"/>
            </p:cNvSpPr>
            <p:nvPr/>
          </p:nvSpPr>
          <p:spPr bwMode="auto">
            <a:xfrm>
              <a:off x="0" y="0"/>
              <a:ext cx="5760" cy="391"/>
            </a:xfrm>
            <a:prstGeom prst="rect">
              <a:avLst/>
            </a:prstGeom>
            <a:solidFill>
              <a:srgbClr val="003399"/>
            </a:solidFill>
            <a:ln w="9525">
              <a:solidFill>
                <a:srgbClr val="003399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ru-RU" altLang="ru-RU" dirty="0"/>
            </a:p>
          </p:txBody>
        </p:sp>
        <p:sp>
          <p:nvSpPr>
            <p:cNvPr id="17" name="Rectangle 10"/>
            <p:cNvSpPr>
              <a:spLocks noChangeArrowheads="1"/>
            </p:cNvSpPr>
            <p:nvPr/>
          </p:nvSpPr>
          <p:spPr bwMode="auto">
            <a:xfrm>
              <a:off x="14" y="436"/>
              <a:ext cx="5760" cy="46"/>
            </a:xfrm>
            <a:prstGeom prst="rect">
              <a:avLst/>
            </a:prstGeom>
            <a:solidFill>
              <a:srgbClr val="003399"/>
            </a:solidFill>
            <a:ln w="9525">
              <a:solidFill>
                <a:srgbClr val="003399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</p:grpSp>
      <p:sp>
        <p:nvSpPr>
          <p:cNvPr id="18" name="Rectangle 11"/>
          <p:cNvSpPr txBox="1">
            <a:spLocks noChangeArrowheads="1"/>
          </p:cNvSpPr>
          <p:nvPr/>
        </p:nvSpPr>
        <p:spPr>
          <a:xfrm>
            <a:off x="0" y="0"/>
            <a:ext cx="8928992" cy="785794"/>
          </a:xfrm>
          <a:prstGeom prst="rect">
            <a:avLst/>
          </a:prstGeom>
          <a:effectLst>
            <a:outerShdw dist="35921" dir="2700000" algn="ctr" rotWithShape="0">
              <a:schemeClr val="tx1"/>
            </a:outerShdw>
          </a:effectLst>
        </p:spPr>
        <p:txBody>
          <a:bodyPr vert="horz" lIns="91440" tIns="45720" rIns="91440" bIns="45720" rtlCol="0" anchor="ctr"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fontAlgn="base">
              <a:spcAft>
                <a:spcPct val="0"/>
              </a:spcAft>
            </a:pPr>
            <a:endParaRPr lang="ru-RU" sz="6400" b="1" i="1" dirty="0">
              <a:solidFill>
                <a:schemeClr val="bg1"/>
              </a:solidFill>
            </a:endParaRPr>
          </a:p>
          <a:p>
            <a:pPr lvl="0" fontAlgn="base">
              <a:spcAft>
                <a:spcPct val="0"/>
              </a:spcAft>
            </a:pPr>
            <a:r>
              <a:rPr lang="kk-KZ" sz="6400" b="1" dirty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ОЦЕНОЧНЫЙ ЛИСТ НА ПРИСВОЕНИЕ (ПОДТВЕРЖДЕНИЕ) КВАЛИФИКАЦИОННОЙ КАТЕГОРИИ РУКОВОДИТЕЛЯ   (ЗАМЕСТИТЕЛЯ РУКОВОДИТЕЛЯ) ОРГАНИЗАЦИИ ОБРАЗОВАНИЯ</a:t>
            </a:r>
            <a:endParaRPr lang="ru-RU" sz="6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ru-RU" sz="6400" b="1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" name="Group 5"/>
          <p:cNvGrpSpPr>
            <a:grpSpLocks/>
          </p:cNvGrpSpPr>
          <p:nvPr/>
        </p:nvGrpSpPr>
        <p:grpSpPr bwMode="auto">
          <a:xfrm>
            <a:off x="29825" y="7821488"/>
            <a:ext cx="9144000" cy="332656"/>
            <a:chOff x="0" y="4065"/>
            <a:chExt cx="5760" cy="255"/>
          </a:xfrm>
        </p:grpSpPr>
        <p:sp>
          <p:nvSpPr>
            <p:cNvPr id="20" name="Rectangle 6"/>
            <p:cNvSpPr>
              <a:spLocks noChangeArrowheads="1"/>
            </p:cNvSpPr>
            <p:nvPr/>
          </p:nvSpPr>
          <p:spPr bwMode="auto">
            <a:xfrm>
              <a:off x="0" y="4065"/>
              <a:ext cx="5760" cy="255"/>
            </a:xfrm>
            <a:prstGeom prst="rect">
              <a:avLst/>
            </a:prstGeom>
            <a:solidFill>
              <a:srgbClr val="003399"/>
            </a:solidFill>
            <a:ln w="9525">
              <a:solidFill>
                <a:srgbClr val="003399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graphicFrame>
          <p:nvGraphicFramePr>
            <p:cNvPr id="21" name="Object 7"/>
            <p:cNvGraphicFramePr>
              <a:graphicFrameLocks noChangeAspect="1"/>
            </p:cNvGraphicFramePr>
            <p:nvPr/>
          </p:nvGraphicFramePr>
          <p:xfrm>
            <a:off x="2154" y="4087"/>
            <a:ext cx="1412" cy="23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339" name="CorelDRAW" r:id="rId3" imgW="2730240" imgH="437760" progId="">
                    <p:embed/>
                  </p:oleObj>
                </mc:Choice>
                <mc:Fallback>
                  <p:oleObj name="CorelDRAW" r:id="rId3" imgW="2730240" imgH="437760" progId="">
                    <p:embed/>
                    <p:pic>
                      <p:nvPicPr>
                        <p:cNvPr id="21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54" y="4087"/>
                          <a:ext cx="1412" cy="23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4" name="Group 5"/>
          <p:cNvGrpSpPr>
            <a:grpSpLocks/>
          </p:cNvGrpSpPr>
          <p:nvPr/>
        </p:nvGrpSpPr>
        <p:grpSpPr bwMode="auto">
          <a:xfrm>
            <a:off x="0" y="6525344"/>
            <a:ext cx="9144000" cy="332656"/>
            <a:chOff x="0" y="4065"/>
            <a:chExt cx="5760" cy="255"/>
          </a:xfrm>
        </p:grpSpPr>
        <p:sp>
          <p:nvSpPr>
            <p:cNvPr id="24" name="Rectangle 6"/>
            <p:cNvSpPr>
              <a:spLocks noChangeArrowheads="1"/>
            </p:cNvSpPr>
            <p:nvPr/>
          </p:nvSpPr>
          <p:spPr bwMode="auto">
            <a:xfrm>
              <a:off x="0" y="4065"/>
              <a:ext cx="5760" cy="255"/>
            </a:xfrm>
            <a:prstGeom prst="rect">
              <a:avLst/>
            </a:prstGeom>
            <a:solidFill>
              <a:srgbClr val="003399"/>
            </a:solidFill>
            <a:ln w="9525">
              <a:solidFill>
                <a:srgbClr val="003399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graphicFrame>
          <p:nvGraphicFramePr>
            <p:cNvPr id="25" name="Object 7"/>
            <p:cNvGraphicFramePr>
              <a:graphicFrameLocks noChangeAspect="1"/>
            </p:cNvGraphicFramePr>
            <p:nvPr/>
          </p:nvGraphicFramePr>
          <p:xfrm>
            <a:off x="2154" y="4087"/>
            <a:ext cx="1412" cy="23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340" name="CorelDRAW" r:id="rId5" imgW="2730240" imgH="437760" progId="">
                    <p:embed/>
                  </p:oleObj>
                </mc:Choice>
                <mc:Fallback>
                  <p:oleObj name="CorelDRAW" r:id="rId5" imgW="2730240" imgH="437760" progId="">
                    <p:embed/>
                    <p:pic>
                      <p:nvPicPr>
                        <p:cNvPr id="25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54" y="4087"/>
                          <a:ext cx="1412" cy="23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6" name="Объект 2"/>
          <p:cNvSpPr txBox="1">
            <a:spLocks/>
          </p:cNvSpPr>
          <p:nvPr/>
        </p:nvSpPr>
        <p:spPr>
          <a:xfrm>
            <a:off x="487025" y="3212976"/>
            <a:ext cx="8229600" cy="30963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ru-RU" sz="1800" b="1" dirty="0"/>
              <a:t>	</a:t>
            </a:r>
            <a:endParaRPr lang="ru-RU" sz="1600" b="1" dirty="0">
              <a:solidFill>
                <a:srgbClr val="002060"/>
              </a:solidFill>
            </a:endParaRPr>
          </a:p>
          <a:p>
            <a:pPr marL="0" indent="0" fontAlgn="base">
              <a:buFont typeface="Arial" pitchFamily="34" charset="0"/>
              <a:buNone/>
            </a:pPr>
            <a:r>
              <a:rPr lang="ru-RU" sz="2900" b="1" dirty="0">
                <a:solidFill>
                  <a:srgbClr val="002060"/>
                </a:solidFill>
              </a:rPr>
              <a:t>	</a:t>
            </a:r>
            <a:endParaRPr lang="ru-RU" sz="1600" i="1" dirty="0"/>
          </a:p>
          <a:p>
            <a:pPr marL="0" indent="0">
              <a:buFont typeface="Arial" pitchFamily="34" charset="0"/>
              <a:buNone/>
            </a:pPr>
            <a:r>
              <a:rPr lang="ru-RU" sz="64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6400" b="1" dirty="0">
                <a:latin typeface="Times New Roman" pitchFamily="18" charset="0"/>
                <a:cs typeface="Times New Roman" pitchFamily="18" charset="0"/>
              </a:rPr>
            </a:br>
            <a:endParaRPr lang="ru-RU" sz="6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6020" name="Rectangle 4"/>
          <p:cNvSpPr>
            <a:spLocks noChangeArrowheads="1"/>
          </p:cNvSpPr>
          <p:nvPr/>
        </p:nvSpPr>
        <p:spPr bwMode="auto">
          <a:xfrm>
            <a:off x="1" y="0"/>
            <a:ext cx="8929718" cy="62016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1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kk-KZ" sz="1400" b="1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1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R="0" lvl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14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</a:t>
            </a:r>
            <a:r>
              <a:rPr kumimoji="0" lang="ru-RU" sz="1100" b="0" i="0" u="none" strike="noStrike" cap="none" normalizeH="0" baseline="0" dirty="0" bmk="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ИО (отчество при наличии) _____________________________________</a:t>
            </a:r>
            <a:endParaRPr kumimoji="0" lang="ru-RU" sz="1100" b="0" i="0" u="none" strike="noStrike" cap="none" normalizeH="0" baseline="0" dirty="0" bmk="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100" b="0" i="0" u="none" strike="noStrike" cap="none" normalizeH="0" baseline="0" dirty="0" bmk="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Дата рождения "___" __________ _______ года.</a:t>
            </a:r>
            <a:endParaRPr kumimoji="0" lang="ru-RU" sz="1100" b="0" i="0" u="none" strike="noStrike" cap="none" normalizeH="0" baseline="0" dirty="0" bmk="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R="0" lvl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bmk="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3. Сведения об образовании, о повышении квалификации, переподготовке (когда и какое учебное заведение окончил, специальность и квалификация по образованию, документы о повышении квалификации, переподготовке, ученая степень, ученое звание, дата их присвоения) _______________________</a:t>
            </a:r>
            <a:endParaRPr lang="ru-RU" sz="1100" dirty="0" bmk="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R="0" lvl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bmk="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4. Занимаемая должность и дата назначения, квалификационная категория _____________________</a:t>
            </a:r>
            <a:endParaRPr kumimoji="0" lang="ru-RU" sz="1100" b="0" i="0" u="none" strike="noStrike" cap="none" normalizeH="0" baseline="0" dirty="0" bmk="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R="0" lvl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bmk="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 </a:t>
            </a:r>
            <a:r>
              <a:rPr kumimoji="0" lang="ru-RU" sz="1100" b="0" i="0" u="none" strike="noStrike" cap="none" normalizeH="0" baseline="0" dirty="0" bmk="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5. Общий трудовой стаж ____________________________________________</a:t>
            </a:r>
            <a:endParaRPr kumimoji="0" lang="ru-RU" sz="1100" b="0" i="0" u="none" strike="noStrike" cap="none" normalizeH="0" baseline="0" dirty="0" bmk="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R="0" lvl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bmk="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 </a:t>
            </a:r>
            <a:r>
              <a:rPr kumimoji="0" lang="ru-RU" sz="1100" b="0" i="0" u="none" strike="noStrike" cap="none" normalizeH="0" baseline="0" dirty="0" bmk="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6. Общий стаж работы на </a:t>
            </a:r>
            <a:r>
              <a:rPr kumimoji="0" lang="kk-KZ" sz="1100" b="0" i="0" u="none" strike="noStrike" cap="none" normalizeH="0" baseline="0" dirty="0" bmk="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должности руководителя (заместителя руководителя)</a:t>
            </a:r>
            <a:r>
              <a:rPr kumimoji="0" lang="ru-RU" sz="1100" b="0" i="0" u="none" strike="noStrike" cap="none" normalizeH="0" baseline="0" dirty="0" bmk="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___________</a:t>
            </a:r>
          </a:p>
          <a:p>
            <a:pPr marR="0" lvl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bmk="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 </a:t>
            </a:r>
            <a:r>
              <a:rPr kumimoji="0" lang="ru-RU" sz="1100" b="0" i="0" u="none" strike="noStrike" cap="none" normalizeH="0" baseline="0" dirty="0" bmk="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7. Замечания и предложения, высказанные членами </a:t>
            </a:r>
            <a:r>
              <a:rPr kumimoji="0" lang="kk-KZ" sz="1100" b="0" i="0" u="none" strike="noStrike" cap="none" normalizeH="0" baseline="0" dirty="0" bmk="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Комиссии</a:t>
            </a:r>
            <a:r>
              <a:rPr kumimoji="0" lang="ru-RU" sz="1100" b="0" i="0" u="none" strike="noStrike" cap="none" normalizeH="0" baseline="0" dirty="0" bmk="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:___________________________________________</a:t>
            </a:r>
            <a:endParaRPr kumimoji="0" lang="ru-RU" sz="1100" b="0" i="0" u="none" strike="noStrike" cap="none" normalizeH="0" baseline="0" dirty="0" bmk="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R="0" lvl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bmk="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8. Мнение </a:t>
            </a:r>
            <a:r>
              <a:rPr kumimoji="0" lang="kk-KZ" sz="1100" b="0" i="0" u="none" strike="noStrike" cap="none" normalizeH="0" baseline="0" dirty="0" bmk="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руководителя (заместителя руководителя)</a:t>
            </a:r>
            <a:r>
              <a:rPr kumimoji="0" lang="ru-RU" sz="1100" b="0" i="0" u="none" strike="noStrike" cap="none" normalizeH="0" baseline="0" dirty="0" bmk="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____________________</a:t>
            </a:r>
            <a:br>
              <a:rPr kumimoji="0" lang="ru-RU" sz="1100" b="0" i="0" u="none" strike="noStrike" cap="none" normalizeH="0" baseline="0" dirty="0" bmk="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1100" b="0" i="0" u="none" strike="noStrike" cap="none" normalizeH="0" baseline="0" dirty="0" bmk="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9. Оценка деятельности </a:t>
            </a:r>
            <a:r>
              <a:rPr kumimoji="0" lang="kk-KZ" sz="1100" b="0" i="0" u="none" strike="noStrike" cap="none" normalizeH="0" baseline="0" dirty="0" bmk="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руководителя (заместителя руководителя) </a:t>
            </a:r>
            <a:r>
              <a:rPr kumimoji="0" lang="ru-RU" sz="1100" b="0" i="0" u="none" strike="noStrike" cap="none" normalizeH="0" baseline="0" dirty="0" bmk="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непосредственным руководителем согласно служебной характеристике_______________________________________________________</a:t>
            </a:r>
            <a:br>
              <a:rPr kumimoji="0" lang="ru-RU" sz="1100" b="0" i="0" u="none" strike="noStrike" cap="none" normalizeH="0" baseline="0" dirty="0" bmk="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1100" b="0" i="0" u="none" strike="noStrike" cap="none" normalizeH="0" baseline="0" dirty="0" bmk="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10. На заседании присутствовало </a:t>
            </a:r>
            <a:r>
              <a:rPr kumimoji="0" lang="ru-RU" sz="1100" b="0" i="0" u="none" strike="noStrike" cap="none" normalizeH="0" baseline="0" dirty="0" err="1" bmk="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________членов</a:t>
            </a:r>
            <a:r>
              <a:rPr kumimoji="0" lang="ru-RU" sz="1100" b="0" i="0" u="none" strike="noStrike" cap="none" normalizeH="0" baseline="0" dirty="0" bmk="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</a:t>
            </a:r>
            <a:r>
              <a:rPr kumimoji="0" lang="kk-KZ" sz="1100" b="0" i="0" u="none" strike="noStrike" cap="none" normalizeH="0" baseline="0" dirty="0" bmk="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Комиссии</a:t>
            </a:r>
          </a:p>
          <a:p>
            <a:pPr marR="0" lvl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bmk="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11. Оценка деятельности </a:t>
            </a:r>
            <a:r>
              <a:rPr kumimoji="0" lang="kk-KZ" sz="1100" b="0" i="0" u="none" strike="noStrike" cap="none" normalizeH="0" baseline="0" dirty="0" bmk="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руководителя (заместителя руководителя) </a:t>
            </a:r>
            <a:r>
              <a:rPr kumimoji="0" lang="ru-RU" sz="1100" b="0" i="0" u="none" strike="noStrike" cap="none" normalizeH="0" baseline="0" dirty="0" bmk="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 результатам голосования согласно прилагаемому оценочному листу, заполняемому каждым членом </a:t>
            </a:r>
            <a:r>
              <a:rPr kumimoji="0" lang="kk-KZ" sz="1100" b="0" i="0" u="none" strike="noStrike" cap="none" normalizeH="0" baseline="0" dirty="0" bmk="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Комиссии</a:t>
            </a:r>
            <a:r>
              <a:rPr kumimoji="0" lang="ru-RU" sz="1100" b="0" i="0" u="none" strike="noStrike" cap="none" normalizeH="0" baseline="0" dirty="0" bmk="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</a:t>
            </a:r>
            <a:endParaRPr kumimoji="0" lang="ru-RU" sz="1100" b="0" i="0" u="none" strike="noStrike" cap="none" normalizeH="0" baseline="0" dirty="0" bmk="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R="0" lvl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bmk="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1) соответствует </a:t>
            </a:r>
            <a:r>
              <a:rPr kumimoji="0" lang="kk-KZ" sz="1100" b="0" i="0" u="none" strike="noStrike" cap="none" normalizeH="0" baseline="0" dirty="0" bmk="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заявленной квалификационной категории </a:t>
            </a:r>
            <a:r>
              <a:rPr kumimoji="0" lang="ru-RU" sz="1100" b="0" i="0" u="none" strike="noStrike" cap="none" normalizeH="0" baseline="0" dirty="0" bmk="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__________:</a:t>
            </a:r>
            <a:r>
              <a:rPr kumimoji="0" lang="ru-RU" sz="1100" b="0" i="1" u="none" strike="noStrike" cap="none" normalizeH="0" baseline="0" dirty="0" bmk="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(количество голосов)</a:t>
            </a:r>
            <a:endParaRPr kumimoji="0" lang="ru-RU" sz="1100" b="0" i="0" u="none" strike="noStrike" cap="none" normalizeH="0" baseline="0" dirty="0" bmk="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R="0" lvl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bmk="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2) </a:t>
            </a:r>
            <a:r>
              <a:rPr kumimoji="0" lang="kk-KZ" sz="1100" b="0" i="0" u="none" strike="noStrike" cap="none" normalizeH="0" baseline="0" dirty="0" bmk="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 </a:t>
            </a:r>
            <a:r>
              <a:rPr kumimoji="0" lang="ru-RU" sz="1100" b="0" i="0" u="none" strike="noStrike" cap="none" normalizeH="0" baseline="0" dirty="0" bmk="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соответствует </a:t>
            </a:r>
            <a:r>
              <a:rPr kumimoji="0" lang="kk-KZ" sz="1100" b="0" i="0" u="none" strike="noStrike" cap="none" normalizeH="0" baseline="0" dirty="0" bmk="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заявленной квалификационной категории </a:t>
            </a:r>
            <a:r>
              <a:rPr kumimoji="0" lang="ru-RU" sz="1100" b="0" i="0" u="none" strike="noStrike" cap="none" normalizeH="0" baseline="0" dirty="0" bmk="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________</a:t>
            </a:r>
            <a:r>
              <a:rPr kumimoji="0" lang="kk-KZ" sz="1100" b="0" i="0" u="none" strike="noStrike" cap="none" normalizeH="0" baseline="0" dirty="0" bmk="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;</a:t>
            </a:r>
            <a:r>
              <a:rPr kumimoji="0" lang="ru-RU" sz="1100" b="0" i="1" u="none" strike="noStrike" cap="none" normalizeH="0" baseline="0" dirty="0" bmk="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(количество голосов)</a:t>
            </a:r>
            <a:endParaRPr kumimoji="0" lang="ru-RU" sz="1100" b="0" i="0" u="none" strike="noStrike" cap="none" normalizeH="0" baseline="0" dirty="0" bmk="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R="0" lvl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1100" b="0" i="0" u="none" strike="noStrike" cap="none" normalizeH="0" baseline="0" dirty="0" bmk="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3) </a:t>
            </a:r>
            <a:r>
              <a:rPr kumimoji="0" lang="ru-RU" sz="1100" b="0" i="0" u="none" strike="noStrike" cap="none" normalizeH="0" baseline="0" dirty="0" bmk="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соответствует </a:t>
            </a:r>
            <a:r>
              <a:rPr kumimoji="0" lang="kk-KZ" sz="1100" b="0" i="0" u="none" strike="noStrike" cap="none" normalizeH="0" baseline="0" dirty="0" bmk="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квалификационной категории, </a:t>
            </a:r>
            <a:r>
              <a:rPr kumimoji="0" lang="ru-RU" sz="1100" b="0" i="0" u="none" strike="noStrike" cap="none" normalizeH="0" baseline="0" dirty="0" bmk="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ниже заявленной на одну ступень _______</a:t>
            </a:r>
            <a:r>
              <a:rPr kumimoji="0" lang="kk-KZ" sz="1100" b="0" i="0" u="none" strike="noStrike" cap="none" normalizeH="0" baseline="0" dirty="0" bmk="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.</a:t>
            </a:r>
            <a:r>
              <a:rPr kumimoji="0" lang="kk-KZ" sz="1100" b="0" i="1" u="none" strike="noStrike" cap="none" normalizeH="0" baseline="0" dirty="0" bmk="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</a:t>
            </a:r>
            <a:r>
              <a:rPr kumimoji="0" lang="ru-RU" sz="1100" b="0" i="1" u="none" strike="noStrike" cap="none" normalizeH="0" baseline="0" dirty="0" bmk="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количество голосов)</a:t>
            </a:r>
            <a:endParaRPr lang="ru-RU" sz="1100" dirty="0" bmk="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R="0" lvl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bmk="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</a:t>
            </a:r>
            <a:r>
              <a:rPr kumimoji="0" lang="kk-KZ" sz="1100" b="0" i="0" u="none" strike="noStrike" cap="none" normalizeH="0" baseline="0" dirty="0" bmk="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ru-RU" sz="1100" b="0" i="0" u="none" strike="noStrike" cap="none" normalizeH="0" baseline="0" dirty="0" bmk="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Рекомендации </a:t>
            </a:r>
            <a:r>
              <a:rPr kumimoji="0" lang="kk-KZ" sz="1100" b="0" i="0" u="none" strike="noStrike" cap="none" normalizeH="0" baseline="0" dirty="0" bmk="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Комиссии</a:t>
            </a:r>
            <a:r>
              <a:rPr kumimoji="0" lang="ru-RU" sz="1100" b="0" i="0" u="none" strike="noStrike" cap="none" normalizeH="0" baseline="0" dirty="0" bmk="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(с указанием мотивов, по которым они  даются)_____________________________</a:t>
            </a:r>
            <a:r>
              <a:rPr kumimoji="0" lang="ru-RU" sz="1100" b="0" i="0" u="none" strike="noStrike" cap="none" normalizeH="0" baseline="0" dirty="0" bmk="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     </a:t>
            </a:r>
            <a:r>
              <a:rPr kumimoji="0" lang="ru-RU" sz="1100" b="0" i="0" u="none" strike="noStrike" cap="none" normalizeH="0" baseline="0" dirty="0" bmk="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lang="ru-RU" sz="1100" dirty="0" bmk="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R="0" lvl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bmk="z57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Примечания ________________________________________________________________</a:t>
            </a:r>
            <a:endParaRPr kumimoji="0" lang="ru-RU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Председатель </a:t>
            </a:r>
            <a:r>
              <a:rPr kumimoji="0" lang="kk-KZ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Комиссии</a:t>
            </a:r>
            <a:r>
              <a:rPr kumimoji="0" lang="ru-RU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__________________________</a:t>
            </a:r>
            <a:r>
              <a:rPr kumimoji="0" lang="ru-RU" sz="11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(подпись)</a:t>
            </a:r>
            <a:endParaRPr kumimoji="0" lang="ru-RU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Секретарь </a:t>
            </a:r>
            <a:r>
              <a:rPr kumimoji="0" lang="kk-KZ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Комиссии</a:t>
            </a:r>
            <a:r>
              <a:rPr kumimoji="0" lang="ru-RU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_____________________________</a:t>
            </a:r>
            <a:r>
              <a:rPr kumimoji="0" lang="ru-RU" sz="11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(подпись)</a:t>
            </a:r>
            <a:endParaRPr kumimoji="0" lang="ru-RU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Члены </a:t>
            </a:r>
            <a:r>
              <a:rPr kumimoji="0" lang="kk-KZ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Комиссии</a:t>
            </a:r>
            <a:r>
              <a:rPr kumimoji="0" lang="ru-RU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_____________________(подпись)</a:t>
            </a:r>
            <a:endParaRPr kumimoji="0" lang="ru-RU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                                   </a:t>
            </a:r>
            <a:r>
              <a:rPr kumimoji="0" lang="ru-RU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kk-KZ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</a:t>
            </a:r>
            <a:r>
              <a:rPr kumimoji="0" lang="ru-RU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_________________________________(подпись)</a:t>
            </a:r>
            <a:endParaRPr kumimoji="0" lang="ru-RU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                                  </a:t>
            </a:r>
            <a:r>
              <a:rPr kumimoji="0" lang="kk-KZ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</a:t>
            </a:r>
            <a:r>
              <a:rPr kumimoji="0" lang="ru-RU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_________________________________(подпись) </a:t>
            </a:r>
            <a:endParaRPr kumimoji="0" lang="ru-RU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                                   </a:t>
            </a:r>
            <a:r>
              <a:rPr kumimoji="0" lang="kk-KZ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</a:t>
            </a:r>
            <a:r>
              <a:rPr kumimoji="0" lang="ru-RU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_________________________________(</a:t>
            </a:r>
            <a:r>
              <a:rPr kumimoji="0" lang="ru-RU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подпи</a:t>
            </a:r>
            <a:endParaRPr kumimoji="0" lang="ru-RU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R="0" lvl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ru-RU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Руководитель организации </a:t>
            </a:r>
            <a:r>
              <a:rPr kumimoji="0" lang="ru-RU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____________________________</a:t>
            </a:r>
            <a:r>
              <a:rPr kumimoji="0" lang="ru-RU" sz="11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подпись</a:t>
            </a:r>
            <a:r>
              <a:rPr kumimoji="0" lang="ru-RU" sz="11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</a:t>
            </a:r>
            <a:br>
              <a:rPr kumimoji="0" lang="ru-RU" sz="11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   </a:t>
            </a:r>
            <a:r>
              <a:rPr kumimoji="0" lang="ru-RU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Место печати </a:t>
            </a:r>
            <a:endParaRPr lang="ru-RU" sz="1100" dirty="0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R="0" lvl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ru-RU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  </a:t>
            </a:r>
            <a:r>
              <a:rPr kumimoji="0" lang="ru-RU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Дата проведения "____" ___________ 20 _____ год</a:t>
            </a:r>
          </a:p>
          <a:p>
            <a:pPr marR="0" lvl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О</a:t>
            </a:r>
            <a:r>
              <a:rPr kumimoji="0" lang="ru-RU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знакомился: ___________________________________________________________________</a:t>
            </a:r>
            <a:br>
              <a:rPr kumimoji="0" lang="ru-RU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11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                                   </a:t>
            </a:r>
            <a:r>
              <a:rPr kumimoji="0" lang="ru-RU" sz="11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</a:t>
            </a:r>
            <a:r>
              <a:rPr kumimoji="0" lang="kk-KZ" sz="11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руководителя (заместителя руководителя)</a:t>
            </a:r>
            <a:r>
              <a:rPr kumimoji="0" lang="ru-RU" sz="11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 дата)</a:t>
            </a:r>
            <a:endParaRPr kumimoji="0" lang="ru-RU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76455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5"/>
          <p:cNvGrpSpPr>
            <a:grpSpLocks/>
          </p:cNvGrpSpPr>
          <p:nvPr/>
        </p:nvGrpSpPr>
        <p:grpSpPr bwMode="auto">
          <a:xfrm>
            <a:off x="0" y="6525344"/>
            <a:ext cx="9144000" cy="332656"/>
            <a:chOff x="0" y="4065"/>
            <a:chExt cx="5760" cy="255"/>
          </a:xfrm>
        </p:grpSpPr>
        <p:sp>
          <p:nvSpPr>
            <p:cNvPr id="20" name="Rectangle 6"/>
            <p:cNvSpPr>
              <a:spLocks noChangeArrowheads="1"/>
            </p:cNvSpPr>
            <p:nvPr/>
          </p:nvSpPr>
          <p:spPr bwMode="auto">
            <a:xfrm>
              <a:off x="0" y="4065"/>
              <a:ext cx="5760" cy="255"/>
            </a:xfrm>
            <a:prstGeom prst="rect">
              <a:avLst/>
            </a:prstGeom>
            <a:solidFill>
              <a:srgbClr val="003399"/>
            </a:solidFill>
            <a:ln w="9525">
              <a:solidFill>
                <a:srgbClr val="003399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graphicFrame>
          <p:nvGraphicFramePr>
            <p:cNvPr id="21" name="Object 7"/>
            <p:cNvGraphicFramePr>
              <a:graphicFrameLocks noChangeAspect="1"/>
            </p:cNvGraphicFramePr>
            <p:nvPr/>
          </p:nvGraphicFramePr>
          <p:xfrm>
            <a:off x="2154" y="4087"/>
            <a:ext cx="1412" cy="23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362" name="CorelDRAW" r:id="rId3" imgW="2730240" imgH="437760" progId="">
                    <p:embed/>
                  </p:oleObj>
                </mc:Choice>
                <mc:Fallback>
                  <p:oleObj name="CorelDRAW" r:id="rId3" imgW="2730240" imgH="437760" progId="">
                    <p:embed/>
                    <p:pic>
                      <p:nvPicPr>
                        <p:cNvPr id="21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54" y="4087"/>
                          <a:ext cx="1412" cy="23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2" name="Group 8"/>
          <p:cNvGrpSpPr>
            <a:grpSpLocks/>
          </p:cNvGrpSpPr>
          <p:nvPr/>
        </p:nvGrpSpPr>
        <p:grpSpPr bwMode="auto">
          <a:xfrm>
            <a:off x="18712" y="75928"/>
            <a:ext cx="9166225" cy="765175"/>
            <a:chOff x="0" y="0"/>
            <a:chExt cx="5774" cy="482"/>
          </a:xfrm>
        </p:grpSpPr>
        <p:sp>
          <p:nvSpPr>
            <p:cNvPr id="23" name="Rectangle 9"/>
            <p:cNvSpPr>
              <a:spLocks noChangeArrowheads="1"/>
            </p:cNvSpPr>
            <p:nvPr/>
          </p:nvSpPr>
          <p:spPr bwMode="auto">
            <a:xfrm>
              <a:off x="0" y="0"/>
              <a:ext cx="5760" cy="391"/>
            </a:xfrm>
            <a:prstGeom prst="rect">
              <a:avLst/>
            </a:prstGeom>
            <a:solidFill>
              <a:srgbClr val="003399"/>
            </a:solidFill>
            <a:ln w="9525">
              <a:solidFill>
                <a:srgbClr val="003399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ru-RU" altLang="ru-RU" dirty="0"/>
            </a:p>
          </p:txBody>
        </p:sp>
        <p:sp>
          <p:nvSpPr>
            <p:cNvPr id="24" name="Rectangle 10"/>
            <p:cNvSpPr>
              <a:spLocks noChangeArrowheads="1"/>
            </p:cNvSpPr>
            <p:nvPr/>
          </p:nvSpPr>
          <p:spPr bwMode="auto">
            <a:xfrm>
              <a:off x="14" y="436"/>
              <a:ext cx="5760" cy="46"/>
            </a:xfrm>
            <a:prstGeom prst="rect">
              <a:avLst/>
            </a:prstGeom>
            <a:solidFill>
              <a:srgbClr val="003399"/>
            </a:solidFill>
            <a:ln w="9525">
              <a:solidFill>
                <a:srgbClr val="003399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</p:grpSp>
      <p:sp>
        <p:nvSpPr>
          <p:cNvPr id="25" name="Rectangle 11"/>
          <p:cNvSpPr txBox="1">
            <a:spLocks noChangeArrowheads="1"/>
          </p:cNvSpPr>
          <p:nvPr/>
        </p:nvSpPr>
        <p:spPr>
          <a:xfrm>
            <a:off x="107504" y="44624"/>
            <a:ext cx="8928992" cy="652463"/>
          </a:xfrm>
          <a:prstGeom prst="rect">
            <a:avLst/>
          </a:prstGeom>
          <a:effectLst>
            <a:outerShdw dist="35921" dir="2700000" algn="ctr" rotWithShape="0">
              <a:schemeClr val="tx1"/>
            </a:outerShdw>
          </a:effectLst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endParaRPr lang="ru-RU" sz="2800" b="1" i="1" dirty="0">
              <a:solidFill>
                <a:schemeClr val="bg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387808" y="2564904"/>
            <a:ext cx="445025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000" b="1" i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СПАСИБО </a:t>
            </a:r>
          </a:p>
          <a:p>
            <a:pPr algn="ctr"/>
            <a:r>
              <a:rPr lang="ru-RU" sz="4000" b="1" i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  ВНИМАНИЕ !</a:t>
            </a:r>
          </a:p>
        </p:txBody>
      </p:sp>
    </p:spTree>
    <p:extLst>
      <p:ext uri="{BB962C8B-B14F-4D97-AF65-F5344CB8AC3E}">
        <p14:creationId xmlns:p14="http://schemas.microsoft.com/office/powerpoint/2010/main" val="17085994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-57506" y="-105368"/>
            <a:ext cx="9166225" cy="765175"/>
            <a:chOff x="0" y="0"/>
            <a:chExt cx="5774" cy="482"/>
          </a:xfrm>
        </p:grpSpPr>
        <p:sp>
          <p:nvSpPr>
            <p:cNvPr id="9" name="Rectangle 9"/>
            <p:cNvSpPr>
              <a:spLocks noChangeArrowheads="1"/>
            </p:cNvSpPr>
            <p:nvPr/>
          </p:nvSpPr>
          <p:spPr bwMode="auto">
            <a:xfrm>
              <a:off x="0" y="0"/>
              <a:ext cx="5760" cy="391"/>
            </a:xfrm>
            <a:prstGeom prst="rect">
              <a:avLst/>
            </a:prstGeom>
            <a:solidFill>
              <a:srgbClr val="003399"/>
            </a:solidFill>
            <a:ln w="9525">
              <a:solidFill>
                <a:srgbClr val="003399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0" name="Rectangle 10"/>
            <p:cNvSpPr>
              <a:spLocks noChangeArrowheads="1"/>
            </p:cNvSpPr>
            <p:nvPr/>
          </p:nvSpPr>
          <p:spPr bwMode="auto">
            <a:xfrm>
              <a:off x="14" y="436"/>
              <a:ext cx="5760" cy="46"/>
            </a:xfrm>
            <a:prstGeom prst="rect">
              <a:avLst/>
            </a:prstGeom>
            <a:solidFill>
              <a:srgbClr val="003399"/>
            </a:solidFill>
            <a:ln w="9525">
              <a:solidFill>
                <a:srgbClr val="003399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</p:grpSp>
      <p:sp>
        <p:nvSpPr>
          <p:cNvPr id="11" name="Rectangle 11"/>
          <p:cNvSpPr txBox="1">
            <a:spLocks noChangeArrowheads="1"/>
          </p:cNvSpPr>
          <p:nvPr/>
        </p:nvSpPr>
        <p:spPr>
          <a:xfrm>
            <a:off x="214282" y="0"/>
            <a:ext cx="8229600" cy="652463"/>
          </a:xfrm>
          <a:prstGeom prst="rect">
            <a:avLst/>
          </a:prstGeom>
          <a:effectLst>
            <a:outerShdw dist="35921" dir="2700000" algn="ctr" rotWithShape="0">
              <a:schemeClr val="tx1"/>
            </a:outerShdw>
          </a:effectLst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ru-RU" sz="2800" b="1" i="1" dirty="0">
                <a:solidFill>
                  <a:schemeClr val="bg1"/>
                </a:solidFill>
              </a:rPr>
              <a:t>РАЗДЕЛ 1. ОБЩИЕ ПОЛОЖЕНИЯ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215516" y="783942"/>
            <a:ext cx="8712967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>
                <a:solidFill>
                  <a:srgbClr val="800000"/>
                </a:solidFill>
              </a:rPr>
              <a:t>         </a:t>
            </a:r>
            <a:endParaRPr lang="ru-RU" sz="1400" dirty="0"/>
          </a:p>
        </p:txBody>
      </p:sp>
      <p:grpSp>
        <p:nvGrpSpPr>
          <p:cNvPr id="3" name="Group 5"/>
          <p:cNvGrpSpPr>
            <a:grpSpLocks/>
          </p:cNvGrpSpPr>
          <p:nvPr/>
        </p:nvGrpSpPr>
        <p:grpSpPr bwMode="auto">
          <a:xfrm>
            <a:off x="0" y="6525344"/>
            <a:ext cx="9144000" cy="332656"/>
            <a:chOff x="0" y="4065"/>
            <a:chExt cx="5760" cy="255"/>
          </a:xfrm>
        </p:grpSpPr>
        <p:sp>
          <p:nvSpPr>
            <p:cNvPr id="19" name="Rectangle 6"/>
            <p:cNvSpPr>
              <a:spLocks noChangeArrowheads="1"/>
            </p:cNvSpPr>
            <p:nvPr/>
          </p:nvSpPr>
          <p:spPr bwMode="auto">
            <a:xfrm>
              <a:off x="0" y="4065"/>
              <a:ext cx="5760" cy="255"/>
            </a:xfrm>
            <a:prstGeom prst="rect">
              <a:avLst/>
            </a:prstGeom>
            <a:solidFill>
              <a:srgbClr val="003399"/>
            </a:solidFill>
            <a:ln w="9525">
              <a:solidFill>
                <a:srgbClr val="003399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graphicFrame>
          <p:nvGraphicFramePr>
            <p:cNvPr id="20" name="Object 7"/>
            <p:cNvGraphicFramePr>
              <a:graphicFrameLocks noChangeAspect="1"/>
            </p:cNvGraphicFramePr>
            <p:nvPr/>
          </p:nvGraphicFramePr>
          <p:xfrm>
            <a:off x="2154" y="4087"/>
            <a:ext cx="1412" cy="23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50" name="CorelDRAW" r:id="rId3" imgW="2730240" imgH="437760" progId="">
                    <p:embed/>
                  </p:oleObj>
                </mc:Choice>
                <mc:Fallback>
                  <p:oleObj name="CorelDRAW" r:id="rId3" imgW="2730240" imgH="437760" progId="">
                    <p:embed/>
                    <p:pic>
                      <p:nvPicPr>
                        <p:cNvPr id="20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54" y="4087"/>
                          <a:ext cx="1412" cy="23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76803" name="Rectangle 3"/>
          <p:cNvSpPr>
            <a:spLocks noChangeArrowheads="1"/>
          </p:cNvSpPr>
          <p:nvPr/>
        </p:nvSpPr>
        <p:spPr bwMode="auto">
          <a:xfrm>
            <a:off x="251520" y="849486"/>
            <a:ext cx="864096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kk-KZ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Порядок присвоения (подтверждения) квалификационной категории педагогам</a:t>
            </a:r>
            <a:r>
              <a:rPr kumimoji="0" 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(далее - П</a:t>
            </a:r>
            <a:r>
              <a:rPr kumimoji="0" lang="kk-KZ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орядок</a:t>
            </a:r>
            <a:r>
              <a:rPr kumimoji="0" 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разработан в соответствии со</a:t>
            </a:r>
            <a:r>
              <a:rPr kumimoji="0" lang="ru-RU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kk-KZ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статьей 14 и пункта 3 статьи 15 Закона </a:t>
            </a:r>
            <a:r>
              <a:rPr kumimoji="0" lang="kk-KZ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kk-KZ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 статусе педагога</a:t>
            </a:r>
            <a:r>
              <a:rPr kumimoji="0" lang="kk-KZ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ru-RU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6805" name="Rectangle 5"/>
          <p:cNvSpPr>
            <a:spLocks noChangeArrowheads="1"/>
          </p:cNvSpPr>
          <p:nvPr/>
        </p:nvSpPr>
        <p:spPr bwMode="auto">
          <a:xfrm>
            <a:off x="251520" y="1711841"/>
            <a:ext cx="8712968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kk-KZ" b="1" dirty="0">
                <a:latin typeface="Times New Roman" pitchFamily="18" charset="0"/>
                <a:cs typeface="Times New Roman" pitchFamily="18" charset="0"/>
              </a:rPr>
              <a:t>В соответствии с Законом РК “О статусе педагога”  разработан “Порядок присвоения (подтверждения) квалификационной категории педагогам”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marR="0" lvl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Ст.</a:t>
            </a:r>
            <a:r>
              <a:rPr kumimoji="0" lang="kk-KZ" b="1" i="0" u="none" strike="noStrike" cap="none" normalizeH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1 п. </a:t>
            </a:r>
            <a:r>
              <a:rPr kumimoji="0" lang="kk-KZ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6) присвоение</a:t>
            </a:r>
            <a:r>
              <a:rPr kumimoji="0" lang="ru-RU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</a:t>
            </a:r>
            <a:r>
              <a:rPr kumimoji="0" lang="kk-KZ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подтверждение</a:t>
            </a:r>
            <a:r>
              <a:rPr kumimoji="0" lang="ru-RU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квалификационной категории </a:t>
            </a:r>
            <a:r>
              <a:rPr kumimoji="0" lang="kk-KZ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руководителям и заместителям руководителей организаций образования всех уровней - </a:t>
            </a:r>
            <a:r>
              <a:rPr kumimoji="0" lang="kk-KZ" b="1" i="0" u="sng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 реже одного раза в три года</a:t>
            </a:r>
            <a:r>
              <a:rPr kumimoji="0" lang="kk-KZ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 а также при </a:t>
            </a:r>
            <a:r>
              <a:rPr kumimoji="0" 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соответствии</a:t>
            </a:r>
            <a:r>
              <a:rPr kumimoji="0" lang="kk-KZ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результатов квалификационным требованиям </a:t>
            </a:r>
            <a:r>
              <a:rPr kumimoji="0" lang="kk-KZ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kk-KZ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руководителя - лидера</a:t>
            </a:r>
            <a:r>
              <a:rPr kumimoji="0" lang="kk-KZ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kk-KZ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(высшая категория), </a:t>
            </a:r>
            <a:r>
              <a:rPr kumimoji="0" lang="kk-KZ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kk-KZ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руководителя - новатора</a:t>
            </a:r>
            <a:r>
              <a:rPr kumimoji="0" lang="kk-KZ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kk-KZ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(первая категория), </a:t>
            </a:r>
            <a:r>
              <a:rPr kumimoji="0" lang="kk-KZ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kk-KZ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руководителя - стратега</a:t>
            </a:r>
            <a:r>
              <a:rPr kumimoji="0" lang="kk-KZ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kk-KZ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(вторая категория).</a:t>
            </a:r>
            <a:endParaRPr kumimoji="0" lang="kk-KZ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6807" name="Rectangle 7"/>
          <p:cNvSpPr>
            <a:spLocks noChangeArrowheads="1"/>
          </p:cNvSpPr>
          <p:nvPr/>
        </p:nvSpPr>
        <p:spPr bwMode="auto">
          <a:xfrm>
            <a:off x="251520" y="3784972"/>
            <a:ext cx="864096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238" algn="l"/>
              </a:tabLst>
            </a:pPr>
            <a:r>
              <a:rPr kumimoji="0" lang="kk-KZ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Ст.1. п.10п.п.3 оценка по показателям эффективности </a:t>
            </a:r>
            <a:r>
              <a:rPr kumimoji="0" lang="kk-KZ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kk-KZ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процедура по оценке достижений руководителей и заместителей руководителей организаций образования всех уровней (за исключением высших учебных заведений) в соответствии с показателями эффективности, утвержденными уполномоченным органом в области образования, согласно настоящему Порядку.</a:t>
            </a:r>
            <a:endParaRPr kumimoji="0" lang="ru-RU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R="0" lvl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630238" algn="l"/>
              </a:tabLst>
            </a:pPr>
            <a:r>
              <a:rPr kumimoji="0" 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В организациях образования </a:t>
            </a:r>
            <a:r>
              <a:rPr kumimoji="0" lang="ru-RU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ежегодно до 1 сентября </a:t>
            </a:r>
            <a:r>
              <a:rPr kumimoji="0" 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составляется и утверждается перспективный план присвоения (подтверждения) квалификационных категорий, который корректируется по мере необходимости.</a:t>
            </a:r>
            <a:endParaRPr kumimoji="0" lang="ru-RU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24235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5"/>
          <p:cNvGrpSpPr>
            <a:grpSpLocks/>
          </p:cNvGrpSpPr>
          <p:nvPr/>
        </p:nvGrpSpPr>
        <p:grpSpPr bwMode="auto">
          <a:xfrm>
            <a:off x="0" y="6525344"/>
            <a:ext cx="9144000" cy="332656"/>
            <a:chOff x="0" y="4065"/>
            <a:chExt cx="5760" cy="255"/>
          </a:xfrm>
        </p:grpSpPr>
        <p:sp>
          <p:nvSpPr>
            <p:cNvPr id="5" name="Rectangle 6"/>
            <p:cNvSpPr>
              <a:spLocks noChangeArrowheads="1"/>
            </p:cNvSpPr>
            <p:nvPr/>
          </p:nvSpPr>
          <p:spPr bwMode="auto">
            <a:xfrm>
              <a:off x="0" y="4065"/>
              <a:ext cx="5760" cy="255"/>
            </a:xfrm>
            <a:prstGeom prst="rect">
              <a:avLst/>
            </a:prstGeom>
            <a:solidFill>
              <a:srgbClr val="003399"/>
            </a:solidFill>
            <a:ln w="9525">
              <a:solidFill>
                <a:srgbClr val="003399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graphicFrame>
          <p:nvGraphicFramePr>
            <p:cNvPr id="6" name="Object 7"/>
            <p:cNvGraphicFramePr>
              <a:graphicFrameLocks noChangeAspect="1"/>
            </p:cNvGraphicFramePr>
            <p:nvPr/>
          </p:nvGraphicFramePr>
          <p:xfrm>
            <a:off x="2154" y="4087"/>
            <a:ext cx="1412" cy="23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74" name="CorelDRAW" r:id="rId3" imgW="2730240" imgH="437760" progId="">
                    <p:embed/>
                  </p:oleObj>
                </mc:Choice>
                <mc:Fallback>
                  <p:oleObj name="CorelDRAW" r:id="rId3" imgW="2730240" imgH="437760" progId="">
                    <p:embed/>
                    <p:pic>
                      <p:nvPicPr>
                        <p:cNvPr id="6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54" y="4087"/>
                          <a:ext cx="1412" cy="23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7" name="Group 8"/>
          <p:cNvGrpSpPr>
            <a:grpSpLocks/>
          </p:cNvGrpSpPr>
          <p:nvPr/>
        </p:nvGrpSpPr>
        <p:grpSpPr bwMode="auto">
          <a:xfrm>
            <a:off x="-22225" y="0"/>
            <a:ext cx="9166225" cy="765175"/>
            <a:chOff x="0" y="0"/>
            <a:chExt cx="5774" cy="482"/>
          </a:xfrm>
        </p:grpSpPr>
        <p:sp>
          <p:nvSpPr>
            <p:cNvPr id="8" name="Rectangle 9"/>
            <p:cNvSpPr>
              <a:spLocks noChangeArrowheads="1"/>
            </p:cNvSpPr>
            <p:nvPr/>
          </p:nvSpPr>
          <p:spPr bwMode="auto">
            <a:xfrm>
              <a:off x="0" y="0"/>
              <a:ext cx="5760" cy="391"/>
            </a:xfrm>
            <a:prstGeom prst="rect">
              <a:avLst/>
            </a:prstGeom>
            <a:solidFill>
              <a:srgbClr val="003399"/>
            </a:solidFill>
            <a:ln w="9525">
              <a:solidFill>
                <a:srgbClr val="003399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9" name="Rectangle 10"/>
            <p:cNvSpPr>
              <a:spLocks noChangeArrowheads="1"/>
            </p:cNvSpPr>
            <p:nvPr/>
          </p:nvSpPr>
          <p:spPr bwMode="auto">
            <a:xfrm>
              <a:off x="14" y="436"/>
              <a:ext cx="5760" cy="46"/>
            </a:xfrm>
            <a:prstGeom prst="rect">
              <a:avLst/>
            </a:prstGeom>
            <a:solidFill>
              <a:srgbClr val="003399"/>
            </a:solidFill>
            <a:ln w="9525">
              <a:solidFill>
                <a:srgbClr val="003399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</p:grpSp>
      <p:sp>
        <p:nvSpPr>
          <p:cNvPr id="10" name="Rectangle 11"/>
          <p:cNvSpPr txBox="1">
            <a:spLocks noChangeArrowheads="1"/>
          </p:cNvSpPr>
          <p:nvPr/>
        </p:nvSpPr>
        <p:spPr>
          <a:xfrm>
            <a:off x="373063" y="0"/>
            <a:ext cx="8229600" cy="652463"/>
          </a:xfrm>
          <a:prstGeom prst="rect">
            <a:avLst/>
          </a:prstGeom>
          <a:effectLst>
            <a:outerShdw dist="35921" dir="2700000" algn="ctr" rotWithShape="0">
              <a:schemeClr val="tx1"/>
            </a:outerShdw>
          </a:effectLst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ru-RU" sz="2800" b="1" i="1" dirty="0">
                <a:solidFill>
                  <a:schemeClr val="bg1"/>
                </a:solidFill>
              </a:rPr>
              <a:t>МОДЕЛЬ   АТТЕСТАЦИИ</a:t>
            </a:r>
          </a:p>
        </p:txBody>
      </p:sp>
      <p:sp>
        <p:nvSpPr>
          <p:cNvPr id="11" name="Объект 2"/>
          <p:cNvSpPr>
            <a:spLocks noGrp="1"/>
          </p:cNvSpPr>
          <p:nvPr>
            <p:ph sz="half" idx="1"/>
          </p:nvPr>
        </p:nvSpPr>
        <p:spPr>
          <a:xfrm>
            <a:off x="179512" y="980728"/>
            <a:ext cx="5204527" cy="2525356"/>
          </a:xfrm>
          <a:ln w="952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1800" b="1" dirty="0">
                <a:solidFill>
                  <a:srgbClr val="800000"/>
                </a:solidFill>
                <a:latin typeface="Century Gothic" pitchFamily="34" charset="0"/>
              </a:rPr>
              <a:t>АТТЕСТАЦИЯ</a:t>
            </a:r>
          </a:p>
          <a:p>
            <a:pPr marL="0" indent="0" algn="ctr">
              <a:buNone/>
            </a:pPr>
            <a:r>
              <a:rPr lang="ru-RU" sz="1400" b="1" dirty="0">
                <a:solidFill>
                  <a:srgbClr val="800000"/>
                </a:solidFill>
                <a:latin typeface="Century Gothic" pitchFamily="34" charset="0"/>
              </a:rPr>
              <a:t> </a:t>
            </a:r>
            <a:r>
              <a:rPr lang="ru-RU" sz="1600" b="1" dirty="0">
                <a:solidFill>
                  <a:srgbClr val="002060"/>
                </a:solidFill>
                <a:latin typeface="Century Gothic" pitchFamily="34" charset="0"/>
              </a:rPr>
              <a:t>проводится в два этапа:</a:t>
            </a:r>
          </a:p>
          <a:p>
            <a:pPr lvl="0"/>
            <a:r>
              <a:rPr lang="ru-RU" sz="1600" b="1" dirty="0">
                <a:solidFill>
                  <a:srgbClr val="800000"/>
                </a:solidFill>
                <a:latin typeface="Century Gothic" pitchFamily="34" charset="0"/>
              </a:rPr>
              <a:t>первый этап </a:t>
            </a:r>
            <a:r>
              <a:rPr lang="ru-RU" sz="1600" b="1" dirty="0">
                <a:solidFill>
                  <a:srgbClr val="002060"/>
                </a:solidFill>
                <a:latin typeface="Century Gothic" pitchFamily="34" charset="0"/>
              </a:rPr>
              <a:t>– национальное квалификационное компьютерное тестирование (далее – тестирование);</a:t>
            </a:r>
          </a:p>
          <a:p>
            <a:pPr lvl="0"/>
            <a:r>
              <a:rPr lang="ru-RU" sz="1600" b="1" dirty="0">
                <a:solidFill>
                  <a:srgbClr val="800000"/>
                </a:solidFill>
                <a:latin typeface="Century Gothic" pitchFamily="34" charset="0"/>
              </a:rPr>
              <a:t>второй этап </a:t>
            </a:r>
            <a:r>
              <a:rPr lang="ru-RU" sz="1600" b="1" dirty="0">
                <a:solidFill>
                  <a:srgbClr val="002060"/>
                </a:solidFill>
                <a:latin typeface="Century Gothic" pitchFamily="34" charset="0"/>
              </a:rPr>
              <a:t>- </a:t>
            </a:r>
            <a:r>
              <a:rPr lang="en-US" sz="1600" b="1" dirty="0" err="1">
                <a:solidFill>
                  <a:srgbClr val="002060"/>
                </a:solidFill>
                <a:latin typeface="Century Gothic" pitchFamily="34" charset="0"/>
              </a:rPr>
              <a:t>собеседование</a:t>
            </a:r>
            <a:r>
              <a:rPr lang="en-US" sz="1600" b="1" dirty="0">
                <a:solidFill>
                  <a:srgbClr val="002060"/>
                </a:solidFill>
                <a:latin typeface="Century Gothic" pitchFamily="34" charset="0"/>
              </a:rPr>
              <a:t> </a:t>
            </a:r>
            <a:r>
              <a:rPr lang="en-US" sz="1600" b="1" dirty="0" err="1">
                <a:solidFill>
                  <a:srgbClr val="002060"/>
                </a:solidFill>
                <a:latin typeface="Century Gothic" pitchFamily="34" charset="0"/>
              </a:rPr>
              <a:t>по</a:t>
            </a:r>
            <a:r>
              <a:rPr lang="en-US" sz="1600" b="1" dirty="0">
                <a:solidFill>
                  <a:srgbClr val="002060"/>
                </a:solidFill>
                <a:latin typeface="Century Gothic" pitchFamily="34" charset="0"/>
              </a:rPr>
              <a:t> </a:t>
            </a:r>
            <a:r>
              <a:rPr lang="kk-KZ" sz="1600" b="1" dirty="0">
                <a:solidFill>
                  <a:srgbClr val="002060"/>
                </a:solidFill>
                <a:latin typeface="Century Gothic" pitchFamily="34" charset="0"/>
              </a:rPr>
              <a:t>показателям эффективности</a:t>
            </a:r>
            <a:r>
              <a:rPr lang="ru-RU" sz="1600" b="1" dirty="0">
                <a:solidFill>
                  <a:srgbClr val="002060"/>
                </a:solidFill>
                <a:latin typeface="Century Gothic" pitchFamily="34" charset="0"/>
              </a:rPr>
              <a:t>.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5643570" y="3357562"/>
            <a:ext cx="1256124" cy="636893"/>
          </a:xfrm>
          <a:prstGeom prst="roundRect">
            <a:avLst>
              <a:gd name="adj" fmla="val 4481"/>
            </a:avLst>
          </a:prstGeom>
          <a:solidFill>
            <a:schemeClr val="accent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r>
              <a:rPr lang="ru-RU" sz="1400" b="1" dirty="0">
                <a:solidFill>
                  <a:schemeClr val="bg1"/>
                </a:solidFill>
                <a:latin typeface="Century Gothic" panose="020B0502020202020204" pitchFamily="34" charset="0"/>
              </a:rPr>
              <a:t>Высшая категория</a:t>
            </a: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7448118" y="3337804"/>
            <a:ext cx="1584000" cy="636893"/>
          </a:xfrm>
          <a:prstGeom prst="roundRect">
            <a:avLst>
              <a:gd name="adj" fmla="val 4481"/>
            </a:avLst>
          </a:prstGeom>
          <a:solidFill>
            <a:schemeClr val="accent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r>
              <a:rPr lang="ru-RU" sz="1400" b="1" dirty="0">
                <a:solidFill>
                  <a:schemeClr val="bg1"/>
                </a:solidFill>
                <a:latin typeface="Century Gothic" panose="020B0502020202020204" pitchFamily="34" charset="0"/>
              </a:rPr>
              <a:t>Руководитель-лидер</a:t>
            </a: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5643570" y="4143380"/>
            <a:ext cx="1256400" cy="636893"/>
          </a:xfrm>
          <a:prstGeom prst="roundRect">
            <a:avLst>
              <a:gd name="adj" fmla="val 4481"/>
            </a:avLst>
          </a:prstGeom>
          <a:solidFill>
            <a:schemeClr val="accent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r>
              <a:rPr lang="ru-RU" sz="1400" b="1" dirty="0">
                <a:solidFill>
                  <a:schemeClr val="bg1"/>
                </a:solidFill>
                <a:latin typeface="Century Gothic" panose="020B0502020202020204" pitchFamily="34" charset="0"/>
              </a:rPr>
              <a:t>Первая категория</a:t>
            </a: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7448117" y="4139684"/>
            <a:ext cx="1584000" cy="636893"/>
          </a:xfrm>
          <a:prstGeom prst="roundRect">
            <a:avLst>
              <a:gd name="adj" fmla="val 4481"/>
            </a:avLst>
          </a:prstGeom>
          <a:solidFill>
            <a:schemeClr val="accent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r>
              <a:rPr lang="ru-RU" sz="1400" b="1" dirty="0">
                <a:solidFill>
                  <a:schemeClr val="bg1"/>
                </a:solidFill>
                <a:latin typeface="Century Gothic" panose="020B0502020202020204" pitchFamily="34" charset="0"/>
              </a:rPr>
              <a:t>Руководитель -новатор</a:t>
            </a: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5652120" y="4929198"/>
            <a:ext cx="1256400" cy="636893"/>
          </a:xfrm>
          <a:prstGeom prst="roundRect">
            <a:avLst>
              <a:gd name="adj" fmla="val 4481"/>
            </a:avLst>
          </a:prstGeom>
          <a:solidFill>
            <a:schemeClr val="accent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r>
              <a:rPr lang="ru-RU" sz="1400" b="1" dirty="0">
                <a:solidFill>
                  <a:schemeClr val="bg1"/>
                </a:solidFill>
                <a:latin typeface="Century Gothic" panose="020B0502020202020204" pitchFamily="34" charset="0"/>
              </a:rPr>
              <a:t>Вторая категория</a:t>
            </a: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7460580" y="4946607"/>
            <a:ext cx="1584000" cy="636893"/>
          </a:xfrm>
          <a:prstGeom prst="roundRect">
            <a:avLst>
              <a:gd name="adj" fmla="val 4481"/>
            </a:avLst>
          </a:prstGeom>
          <a:solidFill>
            <a:schemeClr val="accent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r>
              <a:rPr lang="ru-RU" sz="1400" b="1" dirty="0">
                <a:solidFill>
                  <a:schemeClr val="bg1"/>
                </a:solidFill>
                <a:latin typeface="Century Gothic" panose="020B0502020202020204" pitchFamily="34" charset="0"/>
              </a:rPr>
              <a:t>Руководитель - стратег</a:t>
            </a:r>
          </a:p>
        </p:txBody>
      </p:sp>
      <p:sp>
        <p:nvSpPr>
          <p:cNvPr id="22" name="Заголовок 1"/>
          <p:cNvSpPr txBox="1">
            <a:spLocks/>
          </p:cNvSpPr>
          <p:nvPr/>
        </p:nvSpPr>
        <p:spPr>
          <a:xfrm>
            <a:off x="5580112" y="2379081"/>
            <a:ext cx="1533789" cy="746038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400" b="1" i="1" dirty="0">
                <a:solidFill>
                  <a:srgbClr val="800000"/>
                </a:solidFill>
                <a:latin typeface="Century Gothic" panose="020B0502020202020204" pitchFamily="34" charset="0"/>
                <a:ea typeface="+mn-ea"/>
                <a:cs typeface="+mn-cs"/>
              </a:rPr>
              <a:t>Действующие категории</a:t>
            </a:r>
          </a:p>
        </p:txBody>
      </p:sp>
      <p:sp>
        <p:nvSpPr>
          <p:cNvPr id="23" name="Заголовок 1"/>
          <p:cNvSpPr txBox="1">
            <a:spLocks/>
          </p:cNvSpPr>
          <p:nvPr/>
        </p:nvSpPr>
        <p:spPr>
          <a:xfrm>
            <a:off x="7354966" y="2394930"/>
            <a:ext cx="1681530" cy="746038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600" b="1" i="1" dirty="0" err="1">
                <a:solidFill>
                  <a:srgbClr val="800000"/>
                </a:solidFill>
                <a:latin typeface="Century Gothic" panose="020B0502020202020204" pitchFamily="34" charset="0"/>
                <a:ea typeface="+mn-ea"/>
                <a:cs typeface="+mn-cs"/>
              </a:rPr>
              <a:t>Присваемые</a:t>
            </a:r>
            <a:r>
              <a:rPr lang="ru-RU" sz="1600" b="1" i="1" dirty="0">
                <a:solidFill>
                  <a:srgbClr val="800000"/>
                </a:solidFill>
                <a:latin typeface="Century Gothic" panose="020B0502020202020204" pitchFamily="34" charset="0"/>
                <a:ea typeface="+mn-ea"/>
                <a:cs typeface="+mn-cs"/>
              </a:rPr>
              <a:t> категории</a:t>
            </a:r>
          </a:p>
        </p:txBody>
      </p:sp>
      <p:pic>
        <p:nvPicPr>
          <p:cNvPr id="24" name="Picture 2" descr="C:\Users\Stella.Ibraeva\Desktop\index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9192" y="1052736"/>
            <a:ext cx="1113168" cy="11032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5" name="Прямая со стрелкой 24"/>
          <p:cNvCxnSpPr/>
          <p:nvPr/>
        </p:nvCxnSpPr>
        <p:spPr>
          <a:xfrm flipV="1">
            <a:off x="7113901" y="2711309"/>
            <a:ext cx="241064" cy="32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Стрелка вправо 27"/>
          <p:cNvSpPr/>
          <p:nvPr/>
        </p:nvSpPr>
        <p:spPr>
          <a:xfrm>
            <a:off x="7000892" y="5143512"/>
            <a:ext cx="406661" cy="2423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Стрелка вправо 28"/>
          <p:cNvSpPr/>
          <p:nvPr/>
        </p:nvSpPr>
        <p:spPr>
          <a:xfrm>
            <a:off x="7000892" y="4357694"/>
            <a:ext cx="406661" cy="2423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Стрелка вправо 29"/>
          <p:cNvSpPr/>
          <p:nvPr/>
        </p:nvSpPr>
        <p:spPr>
          <a:xfrm>
            <a:off x="7000892" y="3571876"/>
            <a:ext cx="406661" cy="2423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5652120" y="5715016"/>
            <a:ext cx="1256400" cy="636893"/>
          </a:xfrm>
          <a:prstGeom prst="roundRect">
            <a:avLst>
              <a:gd name="adj" fmla="val 4481"/>
            </a:avLst>
          </a:prstGeom>
          <a:solidFill>
            <a:schemeClr val="accent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r>
              <a:rPr lang="ru-RU" sz="1400" b="1" dirty="0">
                <a:solidFill>
                  <a:schemeClr val="bg1"/>
                </a:solidFill>
                <a:latin typeface="Century Gothic" panose="020B0502020202020204" pitchFamily="34" charset="0"/>
              </a:rPr>
              <a:t>Без категории</a:t>
            </a:r>
          </a:p>
        </p:txBody>
      </p:sp>
      <p:sp>
        <p:nvSpPr>
          <p:cNvPr id="32" name="Стрелка вправо 31"/>
          <p:cNvSpPr/>
          <p:nvPr/>
        </p:nvSpPr>
        <p:spPr>
          <a:xfrm>
            <a:off x="7000892" y="5929330"/>
            <a:ext cx="406661" cy="2423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7452320" y="5715016"/>
            <a:ext cx="1584000" cy="636893"/>
          </a:xfrm>
          <a:prstGeom prst="roundRect">
            <a:avLst>
              <a:gd name="adj" fmla="val 4481"/>
            </a:avLst>
          </a:prstGeom>
          <a:solidFill>
            <a:schemeClr val="accent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r>
              <a:rPr lang="ru-RU" sz="1400" b="1" dirty="0">
                <a:solidFill>
                  <a:schemeClr val="bg1"/>
                </a:solidFill>
                <a:latin typeface="Century Gothic" panose="020B0502020202020204" pitchFamily="34" charset="0"/>
              </a:rPr>
              <a:t>Руководитель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251520" y="3933056"/>
            <a:ext cx="504056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002060"/>
                </a:solidFill>
              </a:rPr>
              <a:t>При неявке </a:t>
            </a:r>
            <a:r>
              <a:rPr lang="kk-KZ" b="1" dirty="0">
                <a:solidFill>
                  <a:srgbClr val="002060"/>
                </a:solidFill>
              </a:rPr>
              <a:t>руководителей, заместителей руководителей организаций образования всех уровней </a:t>
            </a:r>
            <a:r>
              <a:rPr lang="ru-RU" b="1" dirty="0">
                <a:solidFill>
                  <a:srgbClr val="002060"/>
                </a:solidFill>
              </a:rPr>
              <a:t>на заседание </a:t>
            </a:r>
            <a:r>
              <a:rPr lang="kk-KZ" b="1" dirty="0">
                <a:solidFill>
                  <a:srgbClr val="002060"/>
                </a:solidFill>
              </a:rPr>
              <a:t>Комиссии</a:t>
            </a:r>
            <a:r>
              <a:rPr lang="ru-RU" b="1" dirty="0">
                <a:solidFill>
                  <a:srgbClr val="002060"/>
                </a:solidFill>
              </a:rPr>
              <a:t> по уважительной причине, рассмотрение вопроса </a:t>
            </a:r>
            <a:r>
              <a:rPr lang="kk-KZ" b="1" dirty="0">
                <a:solidFill>
                  <a:srgbClr val="002060"/>
                </a:solidFill>
              </a:rPr>
              <a:t>на присвоение квалификационной категории</a:t>
            </a:r>
            <a:r>
              <a:rPr lang="ru-RU" b="1" dirty="0">
                <a:solidFill>
                  <a:srgbClr val="002060"/>
                </a:solidFill>
              </a:rPr>
              <a:t> переносится на срок не более 1 месяца.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211772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857232"/>
            <a:ext cx="9144000" cy="5520106"/>
          </a:xfrm>
        </p:spPr>
        <p:txBody>
          <a:bodyPr>
            <a:normAutofit/>
          </a:bodyPr>
          <a:lstStyle/>
          <a:p>
            <a:pPr marL="0" indent="0" fontAlgn="base">
              <a:buNone/>
            </a:pPr>
            <a:r>
              <a:rPr lang="ru-RU" sz="6400" b="1" dirty="0">
                <a:solidFill>
                  <a:srgbClr val="800000"/>
                </a:solidFill>
              </a:rPr>
              <a:t>        </a:t>
            </a:r>
            <a:endParaRPr lang="ru-RU" sz="7200" b="1" dirty="0">
              <a:solidFill>
                <a:srgbClr val="002060"/>
              </a:solidFill>
            </a:endParaRPr>
          </a:p>
        </p:txBody>
      </p:sp>
      <p:grpSp>
        <p:nvGrpSpPr>
          <p:cNvPr id="4" name="Group 8"/>
          <p:cNvGrpSpPr>
            <a:grpSpLocks/>
          </p:cNvGrpSpPr>
          <p:nvPr/>
        </p:nvGrpSpPr>
        <p:grpSpPr bwMode="auto">
          <a:xfrm>
            <a:off x="0" y="116632"/>
            <a:ext cx="9166225" cy="765175"/>
            <a:chOff x="0" y="0"/>
            <a:chExt cx="5774" cy="482"/>
          </a:xfrm>
        </p:grpSpPr>
        <p:sp>
          <p:nvSpPr>
            <p:cNvPr id="5" name="Rectangle 9"/>
            <p:cNvSpPr>
              <a:spLocks noChangeArrowheads="1"/>
            </p:cNvSpPr>
            <p:nvPr/>
          </p:nvSpPr>
          <p:spPr bwMode="auto">
            <a:xfrm>
              <a:off x="0" y="0"/>
              <a:ext cx="5760" cy="391"/>
            </a:xfrm>
            <a:prstGeom prst="rect">
              <a:avLst/>
            </a:prstGeom>
            <a:solidFill>
              <a:srgbClr val="003399"/>
            </a:solidFill>
            <a:ln w="9525">
              <a:solidFill>
                <a:srgbClr val="003399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ru-RU" altLang="ru-RU" dirty="0"/>
            </a:p>
          </p:txBody>
        </p:sp>
        <p:sp>
          <p:nvSpPr>
            <p:cNvPr id="6" name="Rectangle 10"/>
            <p:cNvSpPr>
              <a:spLocks noChangeArrowheads="1"/>
            </p:cNvSpPr>
            <p:nvPr/>
          </p:nvSpPr>
          <p:spPr bwMode="auto">
            <a:xfrm>
              <a:off x="14" y="436"/>
              <a:ext cx="5760" cy="46"/>
            </a:xfrm>
            <a:prstGeom prst="rect">
              <a:avLst/>
            </a:prstGeom>
            <a:solidFill>
              <a:srgbClr val="003399"/>
            </a:solidFill>
            <a:ln w="9525">
              <a:solidFill>
                <a:srgbClr val="003399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</p:grpSp>
      <p:sp>
        <p:nvSpPr>
          <p:cNvPr id="7" name="Rectangle 11"/>
          <p:cNvSpPr txBox="1">
            <a:spLocks noChangeArrowheads="1"/>
          </p:cNvSpPr>
          <p:nvPr/>
        </p:nvSpPr>
        <p:spPr>
          <a:xfrm>
            <a:off x="323528" y="116632"/>
            <a:ext cx="8229600" cy="652463"/>
          </a:xfrm>
          <a:prstGeom prst="rect">
            <a:avLst/>
          </a:prstGeom>
          <a:effectLst>
            <a:outerShdw dist="35921" dir="2700000" algn="ctr" rotWithShape="0">
              <a:schemeClr val="tx1"/>
            </a:outerShdw>
          </a:effectLst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ru-RU" sz="2800" b="1" i="1" dirty="0">
                <a:solidFill>
                  <a:schemeClr val="bg1"/>
                </a:solidFill>
              </a:rPr>
              <a:t>ТРЕБОВАНИЯ К ПРИСВОЕНИЮ КВАЛИФИКАЦИОННЫХ КАТЕГОРИЙ «РУКОВОДИТЕЛЬ (БЕЗ КАТЕГОРИИ)»</a:t>
            </a:r>
          </a:p>
        </p:txBody>
      </p:sp>
      <p:grpSp>
        <p:nvGrpSpPr>
          <p:cNvPr id="8" name="Group 5"/>
          <p:cNvGrpSpPr>
            <a:grpSpLocks/>
          </p:cNvGrpSpPr>
          <p:nvPr/>
        </p:nvGrpSpPr>
        <p:grpSpPr bwMode="auto">
          <a:xfrm>
            <a:off x="0" y="6525344"/>
            <a:ext cx="9144000" cy="332656"/>
            <a:chOff x="0" y="4065"/>
            <a:chExt cx="5760" cy="255"/>
          </a:xfrm>
        </p:grpSpPr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0" y="4065"/>
              <a:ext cx="5760" cy="255"/>
            </a:xfrm>
            <a:prstGeom prst="rect">
              <a:avLst/>
            </a:prstGeom>
            <a:solidFill>
              <a:srgbClr val="003399"/>
            </a:solidFill>
            <a:ln w="9525">
              <a:solidFill>
                <a:srgbClr val="003399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graphicFrame>
          <p:nvGraphicFramePr>
            <p:cNvPr id="10" name="Object 7"/>
            <p:cNvGraphicFramePr>
              <a:graphicFrameLocks noChangeAspect="1"/>
            </p:cNvGraphicFramePr>
            <p:nvPr/>
          </p:nvGraphicFramePr>
          <p:xfrm>
            <a:off x="2154" y="4087"/>
            <a:ext cx="1412" cy="23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098" name="CorelDRAW" r:id="rId3" imgW="2730240" imgH="437760" progId="">
                    <p:embed/>
                  </p:oleObj>
                </mc:Choice>
                <mc:Fallback>
                  <p:oleObj name="CorelDRAW" r:id="rId3" imgW="2730240" imgH="437760" progId="">
                    <p:embed/>
                    <p:pic>
                      <p:nvPicPr>
                        <p:cNvPr id="10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54" y="4087"/>
                          <a:ext cx="1412" cy="23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2403733"/>
              </p:ext>
            </p:extLst>
          </p:nvPr>
        </p:nvGraphicFramePr>
        <p:xfrm>
          <a:off x="153852" y="829735"/>
          <a:ext cx="8882645" cy="5861296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117778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3599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501673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15212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576064">
                <a:tc>
                  <a:txBody>
                    <a:bodyPr/>
                    <a:lstStyle/>
                    <a:p>
                      <a:pPr marL="0" indent="0" algn="ctr"/>
                      <a:r>
                        <a:rPr lang="ru-RU" sz="1400" dirty="0"/>
                        <a:t>КАТЕГОРИЯ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НАИМЕНОВАНИЕ ОРГАНИЗАЦИИ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ТРЕБОВАНИЯ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ПРИМЕЧАНИЕ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159105">
                <a:tc rowSpan="3"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Руководитель (без категории)</a:t>
                      </a: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1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Дошкольная организация </a:t>
                      </a:r>
                    </a:p>
                    <a:p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kumimoji="0" lang="ru-RU" sz="12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сохранность жизни и здоровья детей;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kumimoji="0" lang="ru-RU" sz="1200" u="none" strike="noStrike" kern="1200" cap="none" spc="0" normalizeH="0" baseline="0" noProof="0" dirty="0" err="1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сформированность</a:t>
                      </a:r>
                      <a:r>
                        <a:rPr kumimoji="0" lang="ru-RU" sz="12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 умений и навыков у детей;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kumimoji="0" lang="kk-KZ" sz="12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уровень реализации Плана развития организации образования (представленного при назначении на должность) – 40 – 59% (при наличии).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20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</a:rPr>
                        <a:t>количество достигнутых показателей - не менее двух</a:t>
                      </a:r>
                      <a:endParaRPr lang="ru-RU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kk-KZ" sz="1200" b="1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Организация общего среднего образования</a:t>
                      </a:r>
                      <a:endParaRPr kumimoji="0" lang="ru-RU" sz="1200" b="1" u="none" strike="noStrike" kern="1200" cap="none" spc="0" normalizeH="0" baseline="0" noProof="0" dirty="0">
                        <a:ln>
                          <a:noFill/>
                        </a:ln>
                        <a:effectLst/>
                        <a:uLnTx/>
                        <a:uFillTx/>
                      </a:endParaRPr>
                    </a:p>
                    <a:p>
                      <a:endParaRPr lang="ru-RU" sz="1200" b="1" u="none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kumimoji="0" lang="ru-RU" sz="12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сохранность жизни и здоровья обучающихся;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kumimoji="0" lang="kk-KZ" sz="12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отсутствие  жалоб со стороны коллектива, родительской общественности;</a:t>
                      </a:r>
                      <a:endParaRPr kumimoji="0" lang="ru-RU" sz="1200" u="none" strike="noStrike" kern="1200" cap="none" spc="0" normalizeH="0" baseline="0" noProof="0" dirty="0">
                        <a:ln>
                          <a:noFill/>
                        </a:ln>
                        <a:effectLst/>
                        <a:uLnTx/>
                        <a:uFillTx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kumimoji="0" lang="kk-KZ" sz="12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качество знаний обучающихся – 40% - 49%;</a:t>
                      </a:r>
                      <a:endParaRPr kumimoji="0" lang="ru-RU" sz="1200" u="none" strike="noStrike" kern="1200" cap="none" spc="0" normalizeH="0" baseline="0" noProof="0" dirty="0">
                        <a:ln>
                          <a:noFill/>
                        </a:ln>
                        <a:effectLst/>
                        <a:uLnTx/>
                        <a:uFillTx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kumimoji="0" lang="kk-KZ" sz="12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поступление выпускников в организации технического и профессионального, послесреднего  образования, высшие учебные заведения для обучения по государственному заказу – 25% – 39%;</a:t>
                      </a:r>
                      <a:endParaRPr kumimoji="0" lang="ru-RU" sz="1200" u="none" strike="noStrike" kern="1200" cap="none" spc="0" normalizeH="0" baseline="0" noProof="0" dirty="0">
                        <a:ln>
                          <a:noFill/>
                        </a:ln>
                        <a:effectLst/>
                        <a:uLnTx/>
                        <a:uFillTx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kumimoji="0" lang="kk-KZ" sz="12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уровень реализации Плана развития организации образования (представленного при назначении на должность) – 40 – 59% (при наличии).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20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</a:rPr>
                        <a:t>количество достигнутых показателей - не менее трех</a:t>
                      </a:r>
                      <a:endParaRPr lang="ru-RU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kk-KZ" sz="1200" b="1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 Организация дополнительного образования</a:t>
                      </a:r>
                      <a:endParaRPr lang="ru-RU" sz="1200" b="1" u="none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ru-RU" sz="12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сохранность жизни и здоровья обучающихся;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kk-KZ" sz="12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отсутствие  жалоб со стороны коллектива, родительской общественности;</a:t>
                      </a:r>
                      <a:endParaRPr kumimoji="0" lang="ru-RU" sz="1200" u="none" strike="noStrike" kern="1200" cap="none" spc="0" normalizeH="0" baseline="0" noProof="0" dirty="0">
                        <a:ln>
                          <a:noFill/>
                        </a:ln>
                        <a:effectLst/>
                        <a:uLnTx/>
                        <a:uFillTx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kk-KZ" sz="12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количество детей в организации дополнительного образования;</a:t>
                      </a:r>
                      <a:endParaRPr kumimoji="0" lang="ru-RU" sz="1200" u="none" strike="noStrike" kern="1200" cap="none" spc="0" normalizeH="0" baseline="0" noProof="0" dirty="0">
                        <a:ln>
                          <a:noFill/>
                        </a:ln>
                        <a:effectLst/>
                        <a:uLnTx/>
                        <a:uFillTx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kk-KZ" sz="12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уровень реализации Плана развития организации образования (представленного при назначении на должность) – 40 – 59% (при наличии).</a:t>
                      </a:r>
                      <a:endParaRPr kumimoji="0" lang="ru-RU" sz="1200" u="none" strike="noStrike" kern="1200" cap="none" spc="0" normalizeH="0" baseline="0" noProof="0" dirty="0">
                        <a:ln>
                          <a:noFill/>
                        </a:ln>
                        <a:effectLst/>
                        <a:uLnTx/>
                        <a:uFillTx/>
                      </a:endParaRPr>
                    </a:p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20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</a:rPr>
                        <a:t>количество достигнутых показателей - не менее двух</a:t>
                      </a:r>
                      <a:endParaRPr lang="ru-RU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00896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857232"/>
            <a:ext cx="9144000" cy="552010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kk-KZ" sz="2000" dirty="0">
                <a:solidFill>
                  <a:srgbClr val="FF0000"/>
                </a:solidFill>
              </a:rPr>
              <a:t> </a:t>
            </a:r>
            <a:endParaRPr lang="ru-RU" sz="2000" dirty="0">
              <a:solidFill>
                <a:srgbClr val="FF0000"/>
              </a:solidFill>
            </a:endParaRPr>
          </a:p>
          <a:p>
            <a:pPr fontAlgn="base">
              <a:buFont typeface="Wingdings" pitchFamily="2" charset="2"/>
              <a:buChar char="ü"/>
            </a:pPr>
            <a:endParaRPr lang="ru-RU" sz="1600" b="1" dirty="0">
              <a:solidFill>
                <a:srgbClr val="002060"/>
              </a:solidFill>
            </a:endParaRP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0" y="116632"/>
            <a:ext cx="9166225" cy="765175"/>
            <a:chOff x="0" y="0"/>
            <a:chExt cx="5774" cy="482"/>
          </a:xfrm>
        </p:grpSpPr>
        <p:sp>
          <p:nvSpPr>
            <p:cNvPr id="5" name="Rectangle 9"/>
            <p:cNvSpPr>
              <a:spLocks noChangeArrowheads="1"/>
            </p:cNvSpPr>
            <p:nvPr/>
          </p:nvSpPr>
          <p:spPr bwMode="auto">
            <a:xfrm>
              <a:off x="0" y="0"/>
              <a:ext cx="5760" cy="391"/>
            </a:xfrm>
            <a:prstGeom prst="rect">
              <a:avLst/>
            </a:prstGeom>
            <a:solidFill>
              <a:srgbClr val="003399"/>
            </a:solidFill>
            <a:ln w="9525">
              <a:solidFill>
                <a:srgbClr val="003399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ru-RU" altLang="ru-RU" dirty="0"/>
            </a:p>
          </p:txBody>
        </p:sp>
        <p:sp>
          <p:nvSpPr>
            <p:cNvPr id="6" name="Rectangle 10"/>
            <p:cNvSpPr>
              <a:spLocks noChangeArrowheads="1"/>
            </p:cNvSpPr>
            <p:nvPr/>
          </p:nvSpPr>
          <p:spPr bwMode="auto">
            <a:xfrm>
              <a:off x="14" y="436"/>
              <a:ext cx="5760" cy="46"/>
            </a:xfrm>
            <a:prstGeom prst="rect">
              <a:avLst/>
            </a:prstGeom>
            <a:solidFill>
              <a:srgbClr val="003399"/>
            </a:solidFill>
            <a:ln w="9525">
              <a:solidFill>
                <a:srgbClr val="003399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</p:grpSp>
      <p:sp>
        <p:nvSpPr>
          <p:cNvPr id="7" name="Rectangle 11"/>
          <p:cNvSpPr txBox="1">
            <a:spLocks noChangeArrowheads="1"/>
          </p:cNvSpPr>
          <p:nvPr/>
        </p:nvSpPr>
        <p:spPr>
          <a:xfrm>
            <a:off x="323528" y="116632"/>
            <a:ext cx="8229600" cy="652463"/>
          </a:xfrm>
          <a:prstGeom prst="rect">
            <a:avLst/>
          </a:prstGeom>
          <a:effectLst>
            <a:outerShdw dist="35921" dir="2700000" algn="ctr" rotWithShape="0">
              <a:schemeClr val="tx1"/>
            </a:outerShdw>
          </a:effectLst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ru-RU" sz="2800" b="1" i="1" dirty="0">
                <a:solidFill>
                  <a:schemeClr val="bg1"/>
                </a:solidFill>
              </a:rPr>
              <a:t>ТРЕБОВАНИЯ К ПРИСВОЕНИЮ КВАЛИФИКАЦИОННЫХ КАТЕГОРИЙ «РУКОВОДИТЕЛЬ –СТРАТЕГ( 2 КАТЕГОРИЯ)»</a:t>
            </a:r>
          </a:p>
        </p:txBody>
      </p:sp>
      <p:grpSp>
        <p:nvGrpSpPr>
          <p:cNvPr id="4" name="Group 5"/>
          <p:cNvGrpSpPr>
            <a:grpSpLocks/>
          </p:cNvGrpSpPr>
          <p:nvPr/>
        </p:nvGrpSpPr>
        <p:grpSpPr bwMode="auto">
          <a:xfrm>
            <a:off x="0" y="6525344"/>
            <a:ext cx="9144000" cy="332656"/>
            <a:chOff x="0" y="4065"/>
            <a:chExt cx="5760" cy="255"/>
          </a:xfrm>
        </p:grpSpPr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0" y="4065"/>
              <a:ext cx="5760" cy="255"/>
            </a:xfrm>
            <a:prstGeom prst="rect">
              <a:avLst/>
            </a:prstGeom>
            <a:solidFill>
              <a:srgbClr val="003399"/>
            </a:solidFill>
            <a:ln w="9525">
              <a:solidFill>
                <a:srgbClr val="003399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graphicFrame>
          <p:nvGraphicFramePr>
            <p:cNvPr id="10" name="Object 7"/>
            <p:cNvGraphicFramePr>
              <a:graphicFrameLocks noChangeAspect="1"/>
            </p:cNvGraphicFramePr>
            <p:nvPr/>
          </p:nvGraphicFramePr>
          <p:xfrm>
            <a:off x="2154" y="4087"/>
            <a:ext cx="1412" cy="23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22" name="CorelDRAW" r:id="rId3" imgW="2730240" imgH="437760" progId="">
                    <p:embed/>
                  </p:oleObj>
                </mc:Choice>
                <mc:Fallback>
                  <p:oleObj name="CorelDRAW" r:id="rId3" imgW="2730240" imgH="437760" progId="">
                    <p:embed/>
                    <p:pic>
                      <p:nvPicPr>
                        <p:cNvPr id="10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54" y="4087"/>
                          <a:ext cx="1412" cy="23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057440"/>
              </p:ext>
            </p:extLst>
          </p:nvPr>
        </p:nvGraphicFramePr>
        <p:xfrm>
          <a:off x="153852" y="829735"/>
          <a:ext cx="8882645" cy="5861296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81774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54006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00811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576064">
                <a:tc>
                  <a:txBody>
                    <a:bodyPr/>
                    <a:lstStyle/>
                    <a:p>
                      <a:pPr marL="0" indent="0" algn="ctr"/>
                      <a:r>
                        <a:rPr lang="ru-RU" sz="1400" dirty="0"/>
                        <a:t>КАТЕГОРИЯ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НАИМЕНОВАНИЕ ОРГАНИЗАЦИИ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ТРЕБОВАНИЯ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ПРИМЕЧАНИЕ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159105">
                <a:tc rowSpan="3">
                  <a:txBody>
                    <a:bodyPr/>
                    <a:lstStyle/>
                    <a:p>
                      <a:pPr algn="ctr"/>
                      <a:r>
                        <a:rPr lang="ru-RU" sz="2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Руководитель- стратег</a:t>
                      </a: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1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Дошкольная организация </a:t>
                      </a:r>
                    </a:p>
                    <a:p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сохранность жизни и здоровья детей;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kk-KZ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отсутствие  жалоб со стороны коллектива, родительской общественности;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 </a:t>
                      </a:r>
                      <a:r>
                        <a:rPr kumimoji="0" lang="ru-RU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сформированность</a:t>
                      </a: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 умений и навыков у детей;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kk-KZ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уровень реализации Плана развития организации образования (представленного при назначении на должность) – 60 – 70% (при наличии).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ru-RU" sz="1200" b="1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количество достигнутых показателей - не менее трех.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kk-KZ" sz="1200" b="1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Организация общего среднего образования</a:t>
                      </a:r>
                      <a:endParaRPr kumimoji="0" lang="ru-RU" sz="1200" b="1" u="none" strike="noStrike" kern="1200" cap="none" spc="0" normalizeH="0" baseline="0" noProof="0" dirty="0">
                        <a:ln>
                          <a:noFill/>
                        </a:ln>
                        <a:effectLst/>
                        <a:uLnTx/>
                        <a:uFillTx/>
                      </a:endParaRPr>
                    </a:p>
                    <a:p>
                      <a:endParaRPr lang="ru-RU" sz="1200" b="1" u="none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сохранность жизни и здоровья обучающихся;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kk-KZ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отсутствие правонарушений;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kk-KZ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отсутствие  жалоб со стороны коллектива, родительской общественности;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kk-KZ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качество знаний обучающихся – 50% - 59%;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kk-KZ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поступление выпускников в организации технического и профессионального, послесреднего  образования, высшие учебные заведения для обучения по государственному заказу – 40% – 49%;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kk-KZ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уровень реализации Плана развития организации образования (представленного при назначении на должность) – 60 – 70% (при наличии).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ru-RU" sz="1200" b="1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количество достигнутых показателей - не менее четырех.</a:t>
                      </a:r>
                      <a:endParaRPr kumimoji="0" lang="ru-RU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kk-KZ" sz="1200" b="1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 Организация дополнительного образования</a:t>
                      </a:r>
                      <a:endParaRPr lang="ru-RU" sz="1200" b="1" u="none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сохранность жизни и здоровья обучающихся;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kk-KZ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отсутствие  жалоб со стороны коллектива, родительской общественности;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kk-KZ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динамика увеличения детей в организации дополнительного образования;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kk-KZ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наличие достижений по направлениям организации дополнительного образования;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kk-KZ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уровень реализации Плана развития организации образования (представленного при назначении на должность) – 60 – 70% (при наличии).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200" b="1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количество достигнутых показателей - не менее трех</a:t>
                      </a:r>
                      <a:endParaRPr lang="ru-RU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00896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857232"/>
            <a:ext cx="9144000" cy="5520106"/>
          </a:xfrm>
        </p:spPr>
        <p:txBody>
          <a:bodyPr>
            <a:normAutofit/>
          </a:bodyPr>
          <a:lstStyle/>
          <a:p>
            <a:pPr marL="0" indent="0" fontAlgn="base">
              <a:buNone/>
            </a:pPr>
            <a:r>
              <a:rPr lang="ru-RU" sz="8000" b="1" dirty="0">
                <a:solidFill>
                  <a:srgbClr val="800000"/>
                </a:solidFill>
              </a:rPr>
              <a:t>        </a:t>
            </a:r>
            <a:endParaRPr lang="ru-RU" sz="7200" b="1" dirty="0">
              <a:solidFill>
                <a:srgbClr val="002060"/>
              </a:solidFill>
            </a:endParaRP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0" y="116632"/>
            <a:ext cx="9166225" cy="765175"/>
            <a:chOff x="0" y="0"/>
            <a:chExt cx="5774" cy="482"/>
          </a:xfrm>
        </p:grpSpPr>
        <p:sp>
          <p:nvSpPr>
            <p:cNvPr id="5" name="Rectangle 9"/>
            <p:cNvSpPr>
              <a:spLocks noChangeArrowheads="1"/>
            </p:cNvSpPr>
            <p:nvPr/>
          </p:nvSpPr>
          <p:spPr bwMode="auto">
            <a:xfrm>
              <a:off x="0" y="0"/>
              <a:ext cx="5760" cy="391"/>
            </a:xfrm>
            <a:prstGeom prst="rect">
              <a:avLst/>
            </a:prstGeom>
            <a:solidFill>
              <a:srgbClr val="003399"/>
            </a:solidFill>
            <a:ln w="9525">
              <a:solidFill>
                <a:srgbClr val="003399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ru-RU" altLang="ru-RU" dirty="0"/>
            </a:p>
          </p:txBody>
        </p:sp>
        <p:sp>
          <p:nvSpPr>
            <p:cNvPr id="6" name="Rectangle 10"/>
            <p:cNvSpPr>
              <a:spLocks noChangeArrowheads="1"/>
            </p:cNvSpPr>
            <p:nvPr/>
          </p:nvSpPr>
          <p:spPr bwMode="auto">
            <a:xfrm>
              <a:off x="14" y="436"/>
              <a:ext cx="5760" cy="46"/>
            </a:xfrm>
            <a:prstGeom prst="rect">
              <a:avLst/>
            </a:prstGeom>
            <a:solidFill>
              <a:srgbClr val="003399"/>
            </a:solidFill>
            <a:ln w="9525">
              <a:solidFill>
                <a:srgbClr val="003399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</p:grpSp>
      <p:sp>
        <p:nvSpPr>
          <p:cNvPr id="7" name="Rectangle 11"/>
          <p:cNvSpPr txBox="1">
            <a:spLocks noChangeArrowheads="1"/>
          </p:cNvSpPr>
          <p:nvPr/>
        </p:nvSpPr>
        <p:spPr>
          <a:xfrm>
            <a:off x="323528" y="116632"/>
            <a:ext cx="8229600" cy="652463"/>
          </a:xfrm>
          <a:prstGeom prst="rect">
            <a:avLst/>
          </a:prstGeom>
          <a:effectLst>
            <a:outerShdw dist="35921" dir="2700000" algn="ctr" rotWithShape="0">
              <a:schemeClr val="tx1"/>
            </a:outerShdw>
          </a:effectLst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ru-RU" sz="2800" b="1" i="1" dirty="0">
                <a:solidFill>
                  <a:schemeClr val="bg1"/>
                </a:solidFill>
              </a:rPr>
              <a:t>ТРЕБОВАНИЯ К ПРИСВОЕНИЮ КВАЛИФИКАЦИОННЫХ КАТЕГОРИЙ «РУКОВОДИТЕЛЬ – НОВАТОР ( 1 КАТЕГОРИЯ)»</a:t>
            </a:r>
          </a:p>
        </p:txBody>
      </p:sp>
      <p:grpSp>
        <p:nvGrpSpPr>
          <p:cNvPr id="4" name="Group 5"/>
          <p:cNvGrpSpPr>
            <a:grpSpLocks/>
          </p:cNvGrpSpPr>
          <p:nvPr/>
        </p:nvGrpSpPr>
        <p:grpSpPr bwMode="auto">
          <a:xfrm>
            <a:off x="0" y="6525344"/>
            <a:ext cx="9144000" cy="332656"/>
            <a:chOff x="0" y="4065"/>
            <a:chExt cx="5760" cy="255"/>
          </a:xfrm>
        </p:grpSpPr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0" y="4065"/>
              <a:ext cx="5760" cy="255"/>
            </a:xfrm>
            <a:prstGeom prst="rect">
              <a:avLst/>
            </a:prstGeom>
            <a:solidFill>
              <a:srgbClr val="003399"/>
            </a:solidFill>
            <a:ln w="9525">
              <a:solidFill>
                <a:srgbClr val="003399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graphicFrame>
          <p:nvGraphicFramePr>
            <p:cNvPr id="10" name="Object 7"/>
            <p:cNvGraphicFramePr>
              <a:graphicFrameLocks noChangeAspect="1"/>
            </p:cNvGraphicFramePr>
            <p:nvPr/>
          </p:nvGraphicFramePr>
          <p:xfrm>
            <a:off x="2154" y="4087"/>
            <a:ext cx="1412" cy="23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46" name="CorelDRAW" r:id="rId3" imgW="2730240" imgH="437760" progId="">
                    <p:embed/>
                  </p:oleObj>
                </mc:Choice>
                <mc:Fallback>
                  <p:oleObj name="CorelDRAW" r:id="rId3" imgW="2730240" imgH="437760" progId="">
                    <p:embed/>
                    <p:pic>
                      <p:nvPicPr>
                        <p:cNvPr id="10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54" y="4087"/>
                          <a:ext cx="1412" cy="23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5928926"/>
              </p:ext>
            </p:extLst>
          </p:nvPr>
        </p:nvGraphicFramePr>
        <p:xfrm>
          <a:off x="0" y="829735"/>
          <a:ext cx="9144000" cy="6656832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76768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8602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07839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11190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576064">
                <a:tc>
                  <a:txBody>
                    <a:bodyPr/>
                    <a:lstStyle/>
                    <a:p>
                      <a:pPr marL="0" indent="0" algn="ctr"/>
                      <a:r>
                        <a:rPr lang="ru-RU" sz="1200" dirty="0"/>
                        <a:t>КАТЕГОРИЯ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НАИМЕНОВАНИЕ ОРГАНИЗАЦИИ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ТРЕБОВАНИЯ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ПРИМЕЧАНИЕ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159105">
                <a:tc rowSpan="3">
                  <a:txBody>
                    <a:bodyPr/>
                    <a:lstStyle/>
                    <a:p>
                      <a:pPr algn="ctr"/>
                      <a:r>
                        <a:rPr lang="ru-RU" sz="2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Руководитель- новатор</a:t>
                      </a: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1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Дошкольная организация </a:t>
                      </a:r>
                    </a:p>
                    <a:p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сформированность</a:t>
                      </a: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 умений и навыков у детей;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сохранность жизни и здоровья детей;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kk-KZ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отсутствие жалоб со стороны коллектива, родительской общественности;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kk-KZ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инновационно-экспериментальная деятельность;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kk-KZ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уровень реализации Плана развития организации образования (представленного при назначении на олжность) – 71 – 80% (при наличии).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ru-RU" sz="1200" b="1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количество достигнутых показателей - не менее четырех.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kk-KZ" sz="1200" b="1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Организация общего среднего образования</a:t>
                      </a:r>
                      <a:endParaRPr kumimoji="0" lang="ru-RU" sz="1200" b="1" u="none" strike="noStrike" kern="1200" cap="none" spc="0" normalizeH="0" baseline="0" noProof="0" dirty="0">
                        <a:ln>
                          <a:noFill/>
                        </a:ln>
                        <a:effectLst/>
                        <a:uLnTx/>
                        <a:uFillTx/>
                      </a:endParaRPr>
                    </a:p>
                    <a:p>
                      <a:endParaRPr lang="ru-RU" sz="1200" b="1" u="none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сохранность жизни и здоровья детей;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kk-KZ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отсутствие правонарушений;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kk-KZ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отсутствие  жалоб со стороны коллектива, родительской общественности;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kk-KZ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качество знаний обучающихся – 60% - 79%;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kk-KZ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поступление выпускников в организации технического и профессионального, послесреднего  образования, высшие учебные заведения для обучения по государственному заказу – 50% – 59%;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kk-KZ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наличие публикаций, выступлений, интервью в психолого-педагогических изданиях, средствах массовой информации;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kk-KZ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инновационно-экспериментальная деятельность;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kk-KZ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уровень реализации Плана развития организации образования (представленного при назначении на должность) – 71 – 80% (при наличии).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ru-RU" sz="1200" b="1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количество достигнутых показателей - не менее пяти.</a:t>
                      </a:r>
                      <a:endParaRPr kumimoji="0" lang="ru-RU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kumimoji="0" lang="ru-RU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kk-KZ" sz="1200" b="1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 Организация дополнительного образования</a:t>
                      </a:r>
                      <a:endParaRPr lang="ru-RU" sz="1200" b="1" u="none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сохранность жизни и здоровья обучающихся;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kk-KZ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отсутствие  жалоб со стороны коллектива, родительской общественности;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kk-KZ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динамика увеличения детей в организации дополнительного образования;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kk-KZ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динамика увеличения достижений по направлениям организации дополнительного образования;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kk-KZ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осуществление сотрудничества на республиканском уровне;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kk-KZ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наличие публикаций, выступлений, интервью в психолого-педагогических изданиях, средствах массовой информации;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kk-KZ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 уровень реализации Плана развития организации образования (представленного при назначении на должность) – 71 – 80% (при наличии).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200" b="1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количество достигнутых показателей - не менее четырех</a:t>
                      </a:r>
                      <a:endParaRPr lang="ru-RU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00896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75656" y="2132856"/>
            <a:ext cx="7668344" cy="4244482"/>
          </a:xfrm>
        </p:spPr>
        <p:txBody>
          <a:bodyPr>
            <a:noAutofit/>
          </a:bodyPr>
          <a:lstStyle/>
          <a:p>
            <a:pPr fontAlgn="base">
              <a:spcBef>
                <a:spcPts val="0"/>
              </a:spcBef>
              <a:buFont typeface="Wingdings" pitchFamily="2" charset="2"/>
              <a:buChar char="ü"/>
            </a:pPr>
            <a:endParaRPr lang="ru-RU" sz="1600" b="1" dirty="0">
              <a:solidFill>
                <a:srgbClr val="002060"/>
              </a:solidFill>
            </a:endParaRP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22225" y="10114"/>
            <a:ext cx="9166225" cy="765175"/>
            <a:chOff x="0" y="0"/>
            <a:chExt cx="5774" cy="482"/>
          </a:xfrm>
        </p:grpSpPr>
        <p:sp>
          <p:nvSpPr>
            <p:cNvPr id="5" name="Rectangle 9"/>
            <p:cNvSpPr>
              <a:spLocks noChangeArrowheads="1"/>
            </p:cNvSpPr>
            <p:nvPr/>
          </p:nvSpPr>
          <p:spPr bwMode="auto">
            <a:xfrm>
              <a:off x="0" y="0"/>
              <a:ext cx="5760" cy="391"/>
            </a:xfrm>
            <a:prstGeom prst="rect">
              <a:avLst/>
            </a:prstGeom>
            <a:solidFill>
              <a:srgbClr val="003399"/>
            </a:solidFill>
            <a:ln w="9525">
              <a:solidFill>
                <a:srgbClr val="003399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ru-RU" altLang="ru-RU" dirty="0"/>
            </a:p>
          </p:txBody>
        </p:sp>
        <p:sp>
          <p:nvSpPr>
            <p:cNvPr id="6" name="Rectangle 10"/>
            <p:cNvSpPr>
              <a:spLocks noChangeArrowheads="1"/>
            </p:cNvSpPr>
            <p:nvPr/>
          </p:nvSpPr>
          <p:spPr bwMode="auto">
            <a:xfrm>
              <a:off x="14" y="436"/>
              <a:ext cx="5760" cy="46"/>
            </a:xfrm>
            <a:prstGeom prst="rect">
              <a:avLst/>
            </a:prstGeom>
            <a:solidFill>
              <a:srgbClr val="003399"/>
            </a:solidFill>
            <a:ln w="9525">
              <a:solidFill>
                <a:srgbClr val="003399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</p:grpSp>
      <p:sp>
        <p:nvSpPr>
          <p:cNvPr id="7" name="Rectangle 11"/>
          <p:cNvSpPr txBox="1">
            <a:spLocks noChangeArrowheads="1"/>
          </p:cNvSpPr>
          <p:nvPr/>
        </p:nvSpPr>
        <p:spPr>
          <a:xfrm>
            <a:off x="323528" y="116632"/>
            <a:ext cx="8229600" cy="652463"/>
          </a:xfrm>
          <a:prstGeom prst="rect">
            <a:avLst/>
          </a:prstGeom>
          <a:effectLst>
            <a:outerShdw dist="35921" dir="2700000" algn="ctr" rotWithShape="0">
              <a:schemeClr val="tx1"/>
            </a:outerShdw>
          </a:effectLst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ru-RU" sz="2800" b="1" i="1" dirty="0">
                <a:solidFill>
                  <a:schemeClr val="bg1"/>
                </a:solidFill>
              </a:rPr>
              <a:t>ТРЕБОВАНИЯ К ПРИСВОЕНИЮ КВАЛИФИКАЦИОННЫХ КАТЕГОРИЙ «РУКОВОДИТЕЛЬ – ЛИДЕР ( ВЫСШАЯ КАТЕГОРИЯ)»</a:t>
            </a:r>
          </a:p>
        </p:txBody>
      </p:sp>
      <p:grpSp>
        <p:nvGrpSpPr>
          <p:cNvPr id="4" name="Group 5"/>
          <p:cNvGrpSpPr>
            <a:grpSpLocks/>
          </p:cNvGrpSpPr>
          <p:nvPr/>
        </p:nvGrpSpPr>
        <p:grpSpPr bwMode="auto">
          <a:xfrm>
            <a:off x="0" y="6525344"/>
            <a:ext cx="9144000" cy="332656"/>
            <a:chOff x="0" y="4065"/>
            <a:chExt cx="5760" cy="255"/>
          </a:xfrm>
        </p:grpSpPr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0" y="4065"/>
              <a:ext cx="5760" cy="255"/>
            </a:xfrm>
            <a:prstGeom prst="rect">
              <a:avLst/>
            </a:prstGeom>
            <a:solidFill>
              <a:srgbClr val="003399"/>
            </a:solidFill>
            <a:ln w="9525">
              <a:solidFill>
                <a:srgbClr val="003399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graphicFrame>
          <p:nvGraphicFramePr>
            <p:cNvPr id="10" name="Object 7"/>
            <p:cNvGraphicFramePr>
              <a:graphicFrameLocks noChangeAspect="1"/>
            </p:cNvGraphicFramePr>
            <p:nvPr/>
          </p:nvGraphicFramePr>
          <p:xfrm>
            <a:off x="2154" y="4087"/>
            <a:ext cx="1412" cy="23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170" name="CorelDRAW" r:id="rId3" imgW="2730240" imgH="437760" progId="">
                    <p:embed/>
                  </p:oleObj>
                </mc:Choice>
                <mc:Fallback>
                  <p:oleObj name="CorelDRAW" r:id="rId3" imgW="2730240" imgH="437760" progId="">
                    <p:embed/>
                    <p:pic>
                      <p:nvPicPr>
                        <p:cNvPr id="10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54" y="4087"/>
                          <a:ext cx="1412" cy="23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6277408"/>
              </p:ext>
            </p:extLst>
          </p:nvPr>
        </p:nvGraphicFramePr>
        <p:xfrm>
          <a:off x="0" y="692696"/>
          <a:ext cx="9144000" cy="7671816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61156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40871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9716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576064">
                <a:tc>
                  <a:txBody>
                    <a:bodyPr/>
                    <a:lstStyle/>
                    <a:p>
                      <a:pPr marL="0" indent="0" algn="ctr"/>
                      <a:r>
                        <a:rPr lang="ru-RU" sz="1100" dirty="0"/>
                        <a:t>КАТЕГОРИЯ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/>
                        <a:t>НАИМЕНОВАНИЕ ОРГАНИЗАЦИИ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/>
                        <a:t>ТРЕБОВАНИЯ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/>
                        <a:t>ПРИМЕЧАНИЕ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159105">
                <a:tc rowSpan="3">
                  <a:txBody>
                    <a:bodyPr/>
                    <a:lstStyle/>
                    <a:p>
                      <a:pPr algn="ctr"/>
                      <a:r>
                        <a:rPr lang="ru-RU" sz="2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Руководитель- лидер </a:t>
                      </a: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1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Дошкольная организация </a:t>
                      </a:r>
                    </a:p>
                    <a:p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сформированность</a:t>
                      </a: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 умений и навыков у детей;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сохранность жизни и здоровья детей;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kk-KZ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отсутствие жалоб со стороны коллектива, родительской общественности,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kk-KZ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наличие публикаций, выступлений, интервью в психолого-педагогических изданиях, средствах массовой информации;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kk-KZ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трансляция лучших практик на областном или республиканском или международном уровнях;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kk-KZ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уровень реализации Плана развития организации образования (представленного при назначении на должность) – более 81% (при наличии).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ru-RU" sz="1200" b="1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количество достигнутых показателей - не менее четырех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kk-KZ" sz="1200" b="1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Организация общего среднего образования</a:t>
                      </a:r>
                      <a:endParaRPr kumimoji="0" lang="ru-RU" sz="1200" b="1" u="none" strike="noStrike" kern="1200" cap="none" spc="0" normalizeH="0" baseline="0" noProof="0" dirty="0">
                        <a:ln>
                          <a:noFill/>
                        </a:ln>
                        <a:effectLst/>
                        <a:uLnTx/>
                        <a:uFillTx/>
                      </a:endParaRPr>
                    </a:p>
                    <a:p>
                      <a:endParaRPr lang="ru-RU" sz="1200" b="1" u="none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сохранность жизни и здоровья детей;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kk-KZ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отсутствие правонарушений;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kk-KZ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отсутствие  жалоб со стороны коллектива, родительской общественности;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kk-KZ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качество знаний обучающихся – более 80%;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kk-KZ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поступление выпускников в организации технического и профессионального, послесреднего  образования, высшие учебные заведения для обучения по государственному заказу – более 60%;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kk-KZ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инновационно-экспериментальная деятельность;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kk-KZ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наличие публикаций, выступлений, интервью в психолого-педагогических изданиях, средствах массовой информации;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kk-KZ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трансляция лучших практик на областном или республиканском или международном уровнях;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kk-KZ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уровень реализации Плана развития организации образования (представленного при назначении на должность) – более 81% (при наличии).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ru-RU" sz="1200" b="1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количество достигнутых показателей - не менее шести.</a:t>
                      </a:r>
                      <a:endParaRPr kumimoji="0" lang="ru-RU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kumimoji="0" lang="ru-RU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kk-KZ" sz="1200" b="1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 Организация дополнительного образования</a:t>
                      </a:r>
                      <a:endParaRPr lang="ru-RU" sz="1200" b="1" u="none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сохранность жизни и здоровья обучающихся;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kk-KZ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отсутствие  жалоб со стороны коллектива, родительской общественности;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kk-KZ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динамика увеличения детей в организации дополнительного образования;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kk-KZ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динамика увеличения достижений по направлениям организации дополнительного образования;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kk-KZ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осуществление сотрудничества на международном уровне;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kk-KZ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наличие публикаций, выступлений, интервью в психолого-педагогических изданиях, средствах массовой информации;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kk-KZ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трансляция лучших практик на республиканском или международном уровнях;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kk-KZ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наличие разработанных программ, учебно-методических комплексов, методических пособий и др. по вопросам дополнительного образования;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kk-KZ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 уровень реализации Плана развития организации образования – 71 – 80%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200" b="1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количество достигнутых показателей - не менее шести</a:t>
                      </a:r>
                      <a:endParaRPr lang="ru-RU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00896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8"/>
          <p:cNvGrpSpPr>
            <a:grpSpLocks/>
          </p:cNvGrpSpPr>
          <p:nvPr/>
        </p:nvGrpSpPr>
        <p:grpSpPr bwMode="auto">
          <a:xfrm>
            <a:off x="-22225" y="44624"/>
            <a:ext cx="9166225" cy="765175"/>
            <a:chOff x="0" y="0"/>
            <a:chExt cx="5774" cy="482"/>
          </a:xfrm>
        </p:grpSpPr>
        <p:sp>
          <p:nvSpPr>
            <p:cNvPr id="5" name="Rectangle 9"/>
            <p:cNvSpPr>
              <a:spLocks noChangeArrowheads="1"/>
            </p:cNvSpPr>
            <p:nvPr/>
          </p:nvSpPr>
          <p:spPr bwMode="auto">
            <a:xfrm>
              <a:off x="0" y="0"/>
              <a:ext cx="5760" cy="391"/>
            </a:xfrm>
            <a:prstGeom prst="rect">
              <a:avLst/>
            </a:prstGeom>
            <a:solidFill>
              <a:srgbClr val="003399"/>
            </a:solidFill>
            <a:ln w="9525">
              <a:solidFill>
                <a:srgbClr val="003399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6" name="Rectangle 10"/>
            <p:cNvSpPr>
              <a:spLocks noChangeArrowheads="1"/>
            </p:cNvSpPr>
            <p:nvPr/>
          </p:nvSpPr>
          <p:spPr bwMode="auto">
            <a:xfrm>
              <a:off x="14" y="436"/>
              <a:ext cx="5760" cy="46"/>
            </a:xfrm>
            <a:prstGeom prst="rect">
              <a:avLst/>
            </a:prstGeom>
            <a:solidFill>
              <a:srgbClr val="003399"/>
            </a:solidFill>
            <a:ln w="9525">
              <a:solidFill>
                <a:srgbClr val="003399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</p:grpSp>
      <p:sp>
        <p:nvSpPr>
          <p:cNvPr id="7" name="Rectangle 11"/>
          <p:cNvSpPr txBox="1">
            <a:spLocks noChangeArrowheads="1"/>
          </p:cNvSpPr>
          <p:nvPr/>
        </p:nvSpPr>
        <p:spPr>
          <a:xfrm>
            <a:off x="0" y="0"/>
            <a:ext cx="9143999" cy="652463"/>
          </a:xfrm>
          <a:prstGeom prst="rect">
            <a:avLst/>
          </a:prstGeom>
          <a:effectLst>
            <a:outerShdw dist="35921" dir="2700000" algn="ctr" rotWithShape="0">
              <a:schemeClr val="tx1"/>
            </a:outerShdw>
          </a:effectLst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ru-RU" sz="2800" b="1" i="1" dirty="0">
                <a:solidFill>
                  <a:schemeClr val="bg1"/>
                </a:solidFill>
              </a:rPr>
              <a:t>ФУНКЦИИ  АТТЕСТАЦИОННОЙ КОМИССИИ И КАДРОВОЙ СЛУЖБЫ</a:t>
            </a:r>
          </a:p>
        </p:txBody>
      </p:sp>
      <p:grpSp>
        <p:nvGrpSpPr>
          <p:cNvPr id="8" name="Group 5"/>
          <p:cNvGrpSpPr>
            <a:grpSpLocks/>
          </p:cNvGrpSpPr>
          <p:nvPr/>
        </p:nvGrpSpPr>
        <p:grpSpPr bwMode="auto">
          <a:xfrm>
            <a:off x="0" y="6525344"/>
            <a:ext cx="9144000" cy="332656"/>
            <a:chOff x="0" y="4065"/>
            <a:chExt cx="5760" cy="255"/>
          </a:xfrm>
        </p:grpSpPr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0" y="4065"/>
              <a:ext cx="5760" cy="255"/>
            </a:xfrm>
            <a:prstGeom prst="rect">
              <a:avLst/>
            </a:prstGeom>
            <a:solidFill>
              <a:srgbClr val="003399"/>
            </a:solidFill>
            <a:ln w="9525">
              <a:solidFill>
                <a:srgbClr val="003399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graphicFrame>
          <p:nvGraphicFramePr>
            <p:cNvPr id="10" name="Object 7"/>
            <p:cNvGraphicFramePr>
              <a:graphicFrameLocks noChangeAspect="1"/>
            </p:cNvGraphicFramePr>
            <p:nvPr/>
          </p:nvGraphicFramePr>
          <p:xfrm>
            <a:off x="2154" y="4087"/>
            <a:ext cx="1412" cy="23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194" name="CorelDRAW" r:id="rId3" imgW="2730240" imgH="437760" progId="">
                    <p:embed/>
                  </p:oleObj>
                </mc:Choice>
                <mc:Fallback>
                  <p:oleObj name="CorelDRAW" r:id="rId3" imgW="2730240" imgH="437760" progId="">
                    <p:embed/>
                    <p:pic>
                      <p:nvPicPr>
                        <p:cNvPr id="10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54" y="4087"/>
                          <a:ext cx="1412" cy="23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1" name="Прямоугольник 10"/>
          <p:cNvSpPr/>
          <p:nvPr/>
        </p:nvSpPr>
        <p:spPr>
          <a:xfrm>
            <a:off x="190947" y="2770470"/>
            <a:ext cx="7143800" cy="2862322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 indent="180000" algn="just"/>
            <a:r>
              <a:rPr lang="ru-RU" sz="2000" b="1" dirty="0">
                <a:solidFill>
                  <a:srgbClr val="002060"/>
                </a:solidFill>
              </a:rPr>
              <a:t>Кадровая служба оформляет служебную характеристику </a:t>
            </a:r>
            <a:r>
              <a:rPr lang="kk-KZ" sz="2000" b="1" dirty="0">
                <a:solidFill>
                  <a:srgbClr val="002060"/>
                </a:solidFill>
              </a:rPr>
              <a:t>руководителей и заместителей руководителей организаций всех уровней образования всех уровней.</a:t>
            </a:r>
            <a:endParaRPr lang="ru-RU" sz="2000" b="1" dirty="0">
              <a:solidFill>
                <a:srgbClr val="002060"/>
              </a:solidFill>
            </a:endParaRPr>
          </a:p>
          <a:p>
            <a:pPr indent="180000" algn="just"/>
            <a:r>
              <a:rPr lang="ru-RU" sz="2000" b="1" dirty="0">
                <a:solidFill>
                  <a:srgbClr val="002060"/>
                </a:solidFill>
              </a:rPr>
              <a:t>Кадровая служба знакомит </a:t>
            </a:r>
            <a:r>
              <a:rPr lang="kk-KZ" sz="2000" b="1" dirty="0">
                <a:solidFill>
                  <a:srgbClr val="002060"/>
                </a:solidFill>
              </a:rPr>
              <a:t>руководителей и заместителей руководителей организаций образования всех уровней</a:t>
            </a:r>
            <a:r>
              <a:rPr lang="ru-RU" sz="2000" b="1" dirty="0">
                <a:solidFill>
                  <a:srgbClr val="002060"/>
                </a:solidFill>
              </a:rPr>
              <a:t> с представленной на </a:t>
            </a:r>
            <a:r>
              <a:rPr lang="kk-KZ" sz="2000" b="1" dirty="0">
                <a:solidFill>
                  <a:srgbClr val="002060"/>
                </a:solidFill>
              </a:rPr>
              <a:t>него служебной</a:t>
            </a:r>
            <a:r>
              <a:rPr lang="ru-RU" sz="2000" b="1" dirty="0">
                <a:solidFill>
                  <a:srgbClr val="002060"/>
                </a:solidFill>
              </a:rPr>
              <a:t> характеристик</a:t>
            </a:r>
            <a:r>
              <a:rPr lang="kk-KZ" sz="2000" b="1" dirty="0">
                <a:solidFill>
                  <a:srgbClr val="002060"/>
                </a:solidFill>
              </a:rPr>
              <a:t>ой</a:t>
            </a:r>
            <a:r>
              <a:rPr lang="ru-RU" sz="2000" b="1" dirty="0">
                <a:solidFill>
                  <a:srgbClr val="002060"/>
                </a:solidFill>
              </a:rPr>
              <a:t>в срок, не позднее, </a:t>
            </a:r>
            <a:r>
              <a:rPr lang="ru-RU" sz="2000" b="1" dirty="0">
                <a:solidFill>
                  <a:srgbClr val="FF0000"/>
                </a:solidFill>
              </a:rPr>
              <a:t>чем за две недели до заседания </a:t>
            </a:r>
            <a:r>
              <a:rPr lang="kk-KZ" sz="2000" b="1" dirty="0">
                <a:solidFill>
                  <a:srgbClr val="FF0000"/>
                </a:solidFill>
              </a:rPr>
              <a:t>Комиссии</a:t>
            </a:r>
            <a:r>
              <a:rPr lang="ru-RU" sz="2000" b="1" dirty="0">
                <a:solidFill>
                  <a:srgbClr val="002060"/>
                </a:solidFill>
              </a:rPr>
              <a:t>.</a:t>
            </a:r>
          </a:p>
          <a:p>
            <a:pPr indent="180000" algn="just"/>
            <a:r>
              <a:rPr lang="kk-KZ" sz="2000" b="1" dirty="0">
                <a:solidFill>
                  <a:srgbClr val="002060"/>
                </a:solidFill>
              </a:rPr>
              <a:t> </a:t>
            </a:r>
            <a:r>
              <a:rPr lang="ru-RU" sz="2000" b="1" dirty="0">
                <a:solidFill>
                  <a:srgbClr val="002060"/>
                </a:solidFill>
              </a:rPr>
              <a:t>Кадровая служба направляет собранные материалы в </a:t>
            </a:r>
            <a:r>
              <a:rPr lang="kk-KZ" sz="2000" b="1" dirty="0">
                <a:solidFill>
                  <a:srgbClr val="002060"/>
                </a:solidFill>
              </a:rPr>
              <a:t>Комиссию</a:t>
            </a:r>
            <a:r>
              <a:rPr lang="ru-RU" sz="2000" b="1" dirty="0">
                <a:solidFill>
                  <a:srgbClr val="002060"/>
                </a:solidFill>
              </a:rPr>
              <a:t>.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251520" y="1142984"/>
            <a:ext cx="6480720" cy="1015663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 indent="180000" algn="just"/>
            <a:r>
              <a:rPr lang="ru-RU" sz="2000" b="1" dirty="0">
                <a:solidFill>
                  <a:srgbClr val="002060"/>
                </a:solidFill>
              </a:rPr>
              <a:t>Аттестационная комиссия осуществляет </a:t>
            </a:r>
            <a:r>
              <a:rPr lang="ru-RU" sz="2000" b="1" dirty="0">
                <a:solidFill>
                  <a:srgbClr val="800000"/>
                </a:solidFill>
              </a:rPr>
              <a:t>сбор заявлений аттестуемых </a:t>
            </a:r>
            <a:r>
              <a:rPr lang="ru-RU" sz="2000" b="1" dirty="0">
                <a:solidFill>
                  <a:srgbClr val="002060"/>
                </a:solidFill>
              </a:rPr>
              <a:t>согласно приложению 2 настоящих правил.</a:t>
            </a:r>
          </a:p>
        </p:txBody>
      </p:sp>
      <p:pic>
        <p:nvPicPr>
          <p:cNvPr id="35898" name="Picture 58" descr="Картинки по запросу &quot;картинки человечки скачать бесплатно&quot;&quot;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948264" y="857233"/>
            <a:ext cx="2195735" cy="164436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42051182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8"/>
          <p:cNvGrpSpPr>
            <a:grpSpLocks/>
          </p:cNvGrpSpPr>
          <p:nvPr/>
        </p:nvGrpSpPr>
        <p:grpSpPr bwMode="auto">
          <a:xfrm>
            <a:off x="-22225" y="0"/>
            <a:ext cx="9166225" cy="765175"/>
            <a:chOff x="0" y="0"/>
            <a:chExt cx="5774" cy="482"/>
          </a:xfrm>
        </p:grpSpPr>
        <p:sp>
          <p:nvSpPr>
            <p:cNvPr id="8" name="Rectangle 9"/>
            <p:cNvSpPr>
              <a:spLocks noChangeArrowheads="1"/>
            </p:cNvSpPr>
            <p:nvPr/>
          </p:nvSpPr>
          <p:spPr bwMode="auto">
            <a:xfrm>
              <a:off x="0" y="0"/>
              <a:ext cx="5760" cy="391"/>
            </a:xfrm>
            <a:prstGeom prst="rect">
              <a:avLst/>
            </a:prstGeom>
            <a:solidFill>
              <a:srgbClr val="003399"/>
            </a:solidFill>
            <a:ln w="9525">
              <a:solidFill>
                <a:srgbClr val="003399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ru-RU" altLang="ru-RU" dirty="0"/>
            </a:p>
          </p:txBody>
        </p:sp>
        <p:sp>
          <p:nvSpPr>
            <p:cNvPr id="9" name="Rectangle 10"/>
            <p:cNvSpPr>
              <a:spLocks noChangeArrowheads="1"/>
            </p:cNvSpPr>
            <p:nvPr/>
          </p:nvSpPr>
          <p:spPr bwMode="auto">
            <a:xfrm>
              <a:off x="14" y="436"/>
              <a:ext cx="5760" cy="46"/>
            </a:xfrm>
            <a:prstGeom prst="rect">
              <a:avLst/>
            </a:prstGeom>
            <a:solidFill>
              <a:srgbClr val="003399"/>
            </a:solidFill>
            <a:ln w="9525">
              <a:solidFill>
                <a:srgbClr val="003399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</p:grpSp>
      <p:sp>
        <p:nvSpPr>
          <p:cNvPr id="10" name="Rectangle 11"/>
          <p:cNvSpPr txBox="1">
            <a:spLocks noChangeArrowheads="1"/>
          </p:cNvSpPr>
          <p:nvPr/>
        </p:nvSpPr>
        <p:spPr>
          <a:xfrm>
            <a:off x="373063" y="0"/>
            <a:ext cx="8229600" cy="652463"/>
          </a:xfrm>
          <a:prstGeom prst="rect">
            <a:avLst/>
          </a:prstGeom>
          <a:effectLst>
            <a:outerShdw dist="35921" dir="2700000" algn="ctr" rotWithShape="0">
              <a:schemeClr val="tx1"/>
            </a:outerShdw>
          </a:effectLst>
        </p:spPr>
        <p:txBody>
          <a:bodyPr vert="horz" lIns="91440" tIns="45720" rIns="91440" bIns="45720" rtlCol="0" anchor="ctr">
            <a:normAutofit fontScale="92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ru-RU" sz="2800" i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ПОРЯДОК  ПРОЦЕДУРЫ  ПРОХОЖДЕНИЯ АТТЕСТАЦИИ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2286000" y="2690336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cap="all" dirty="0">
                <a:solidFill>
                  <a:srgbClr val="002060"/>
                </a:solidFill>
              </a:rPr>
              <a:t/>
            </a:r>
            <a:br>
              <a:rPr lang="ru-RU" b="1" cap="all" dirty="0">
                <a:solidFill>
                  <a:srgbClr val="002060"/>
                </a:solidFill>
              </a:rPr>
            </a:br>
            <a:endParaRPr lang="ru-RU" dirty="0"/>
          </a:p>
        </p:txBody>
      </p:sp>
      <p:sp>
        <p:nvSpPr>
          <p:cNvPr id="12" name="Объект 2"/>
          <p:cNvSpPr>
            <a:spLocks noGrp="1"/>
          </p:cNvSpPr>
          <p:nvPr>
            <p:ph idx="1"/>
          </p:nvPr>
        </p:nvSpPr>
        <p:spPr>
          <a:xfrm>
            <a:off x="107504" y="857232"/>
            <a:ext cx="8822214" cy="5715040"/>
          </a:xfrm>
        </p:spPr>
        <p:txBody>
          <a:bodyPr>
            <a:noAutofit/>
          </a:bodyPr>
          <a:lstStyle/>
          <a:p>
            <a:pPr marL="36000" indent="180000">
              <a:spcBef>
                <a:spcPts val="0"/>
              </a:spcBef>
              <a:buFont typeface="Wingdings" pitchFamily="2" charset="2"/>
              <a:buChar char="Ø"/>
            </a:pPr>
            <a:r>
              <a:rPr lang="ru-RU" sz="1800" b="1" dirty="0">
                <a:solidFill>
                  <a:srgbClr val="002060"/>
                </a:solidFill>
              </a:rPr>
              <a:t>Аттестуемые подают  онлайн - заявление по форме для прохождения </a:t>
            </a:r>
            <a:r>
              <a:rPr lang="ru-RU" sz="1800" b="1" dirty="0">
                <a:solidFill>
                  <a:srgbClr val="FF0000"/>
                </a:solidFill>
              </a:rPr>
              <a:t>первого этапа </a:t>
            </a:r>
            <a:r>
              <a:rPr lang="kk-KZ" sz="1800" b="1" dirty="0">
                <a:solidFill>
                  <a:srgbClr val="FF0000"/>
                </a:solidFill>
              </a:rPr>
              <a:t>– </a:t>
            </a:r>
            <a:r>
              <a:rPr lang="ru-RU" sz="1800" b="1" dirty="0">
                <a:solidFill>
                  <a:srgbClr val="FF0000"/>
                </a:solidFill>
              </a:rPr>
              <a:t>национального квалификационного тестирования</a:t>
            </a:r>
            <a:r>
              <a:rPr lang="kk-KZ" sz="1800" b="1" dirty="0">
                <a:solidFill>
                  <a:srgbClr val="FF0000"/>
                </a:solidFill>
              </a:rPr>
              <a:t> путем компьютерного тестирования и проходят </a:t>
            </a:r>
            <a:r>
              <a:rPr lang="ru-RU" sz="1800" b="1" dirty="0">
                <a:solidFill>
                  <a:srgbClr val="FF0000"/>
                </a:solidFill>
              </a:rPr>
              <a:t>национальное квалификационное  тестирование в</a:t>
            </a:r>
            <a:r>
              <a:rPr lang="ru-RU" sz="1800" b="1" dirty="0">
                <a:solidFill>
                  <a:srgbClr val="002060"/>
                </a:solidFill>
              </a:rPr>
              <a:t> сроки, указанные в заявлении.</a:t>
            </a:r>
          </a:p>
          <a:p>
            <a:pPr marL="36000" indent="180000">
              <a:spcBef>
                <a:spcPts val="0"/>
              </a:spcBef>
              <a:buFont typeface="Wingdings" pitchFamily="2" charset="2"/>
              <a:buChar char="Ø"/>
            </a:pPr>
            <a:r>
              <a:rPr lang="ru-RU" sz="1800" b="1" dirty="0">
                <a:solidFill>
                  <a:srgbClr val="002060"/>
                </a:solidFill>
              </a:rPr>
              <a:t> При подаче заявления </a:t>
            </a:r>
            <a:r>
              <a:rPr lang="kk-KZ" sz="1800" b="1" dirty="0">
                <a:solidFill>
                  <a:srgbClr val="002060"/>
                </a:solidFill>
              </a:rPr>
              <a:t>руководители и заместители руководителей  организаций образования всех уровней </a:t>
            </a:r>
            <a:r>
              <a:rPr lang="kk-KZ" sz="1800" b="1" dirty="0">
                <a:solidFill>
                  <a:srgbClr val="FF0000"/>
                </a:solidFill>
              </a:rPr>
              <a:t>выбирают язык сдачи, дату, время,  </a:t>
            </a:r>
            <a:r>
              <a:rPr lang="ru-RU" sz="1800" b="1" dirty="0">
                <a:solidFill>
                  <a:srgbClr val="002060"/>
                </a:solidFill>
              </a:rPr>
              <a:t>знакомятся с инструкцией</a:t>
            </a:r>
            <a:r>
              <a:rPr lang="kk-KZ" sz="1800" b="1" dirty="0">
                <a:solidFill>
                  <a:srgbClr val="002060"/>
                </a:solidFill>
              </a:rPr>
              <a:t> о проведении Национального квалификационного тестирования. </a:t>
            </a:r>
            <a:endParaRPr lang="ru-RU" sz="1800" b="1" dirty="0">
              <a:solidFill>
                <a:srgbClr val="002060"/>
              </a:solidFill>
            </a:endParaRPr>
          </a:p>
          <a:p>
            <a:pPr marL="36000" indent="180000">
              <a:spcBef>
                <a:spcPts val="0"/>
              </a:spcBef>
              <a:buFont typeface="Wingdings" pitchFamily="2" charset="2"/>
              <a:buChar char="Ø"/>
            </a:pPr>
            <a:r>
              <a:rPr lang="ru-RU" sz="1800" b="1" dirty="0">
                <a:solidFill>
                  <a:srgbClr val="002060"/>
                </a:solidFill>
              </a:rPr>
              <a:t> При положительном результате национального квалификационного тестирования </a:t>
            </a:r>
            <a:r>
              <a:rPr lang="kk-KZ" sz="1800" b="1" dirty="0">
                <a:solidFill>
                  <a:srgbClr val="002060"/>
                </a:solidFill>
              </a:rPr>
              <a:t>руководители и заместители руководителей  организаций образования</a:t>
            </a:r>
            <a:r>
              <a:rPr lang="ru-RU" sz="1800" b="1" dirty="0">
                <a:solidFill>
                  <a:srgbClr val="002060"/>
                </a:solidFill>
              </a:rPr>
              <a:t> </a:t>
            </a:r>
            <a:r>
              <a:rPr lang="ru-RU" sz="1800" b="1" dirty="0">
                <a:solidFill>
                  <a:srgbClr val="FF0000"/>
                </a:solidFill>
              </a:rPr>
              <a:t>подают заявление в Комиссию для присвоения квалификационной категории </a:t>
            </a:r>
            <a:r>
              <a:rPr lang="ru-RU" sz="1800" b="1" dirty="0">
                <a:solidFill>
                  <a:schemeClr val="tx2">
                    <a:lumMod val="75000"/>
                  </a:schemeClr>
                </a:solidFill>
              </a:rPr>
              <a:t>п</a:t>
            </a:r>
            <a:r>
              <a:rPr lang="ru-RU" sz="1800" b="1" dirty="0">
                <a:solidFill>
                  <a:srgbClr val="002060"/>
                </a:solidFill>
              </a:rPr>
              <a:t>о форме</a:t>
            </a:r>
            <a:r>
              <a:rPr lang="kk-KZ" sz="1800" b="1" dirty="0">
                <a:solidFill>
                  <a:srgbClr val="002060"/>
                </a:solidFill>
              </a:rPr>
              <a:t>.</a:t>
            </a:r>
          </a:p>
          <a:p>
            <a:pPr marL="36000" indent="180000">
              <a:spcBef>
                <a:spcPts val="0"/>
              </a:spcBef>
              <a:buFont typeface="Wingdings" pitchFamily="2" charset="2"/>
              <a:buChar char="Ø"/>
            </a:pPr>
            <a:r>
              <a:rPr lang="kk-KZ" sz="1800" b="1" dirty="0">
                <a:solidFill>
                  <a:srgbClr val="002060"/>
                </a:solidFill>
                <a:cs typeface="Times New Roman" pitchFamily="18" charset="0"/>
              </a:rPr>
              <a:t>Освобождаются от присвоения квалификационной категории  руководители и заместители руководителей организаций образования всех уровне</a:t>
            </a:r>
            <a:r>
              <a:rPr lang="kk-KZ" sz="1800" dirty="0">
                <a:solidFill>
                  <a:srgbClr val="002060"/>
                </a:solidFill>
                <a:cs typeface="Times New Roman" pitchFamily="18" charset="0"/>
              </a:rPr>
              <a:t>й, </a:t>
            </a:r>
            <a:r>
              <a:rPr lang="kk-KZ" sz="1800" b="1" dirty="0">
                <a:solidFill>
                  <a:srgbClr val="FF0000"/>
                </a:solidFill>
                <a:cs typeface="Times New Roman" pitchFamily="18" charset="0"/>
              </a:rPr>
              <a:t>находящиеся </a:t>
            </a:r>
            <a:r>
              <a:rPr lang="ru-RU" sz="1800" b="1" dirty="0">
                <a:solidFill>
                  <a:srgbClr val="FF0000"/>
                </a:solidFill>
                <a:cs typeface="Times New Roman" pitchFamily="18" charset="0"/>
              </a:rPr>
              <a:t>в отпуске без сохранения заработной платы по уходу за ребенком до достижения им возраста трех лет</a:t>
            </a:r>
            <a:r>
              <a:rPr lang="kk-KZ" sz="1800" b="1" dirty="0">
                <a:solidFill>
                  <a:srgbClr val="FF0000"/>
                </a:solidFill>
                <a:cs typeface="Times New Roman" pitchFamily="18" charset="0"/>
              </a:rPr>
              <a:t>, </a:t>
            </a:r>
            <a:r>
              <a:rPr lang="ru-RU" sz="1800" b="1" dirty="0">
                <a:solidFill>
                  <a:srgbClr val="FF0000"/>
                </a:solidFill>
                <a:cs typeface="Times New Roman" pitchFamily="18" charset="0"/>
              </a:rPr>
              <a:t>по беременности и родам</a:t>
            </a:r>
            <a:r>
              <a:rPr lang="kk-KZ" sz="1800" b="1" dirty="0">
                <a:solidFill>
                  <a:srgbClr val="FF0000"/>
                </a:solidFill>
                <a:cs typeface="Times New Roman" pitchFamily="18" charset="0"/>
              </a:rPr>
              <a:t>. </a:t>
            </a:r>
          </a:p>
          <a:p>
            <a:pPr marL="36000" indent="180000">
              <a:spcBef>
                <a:spcPts val="0"/>
              </a:spcBef>
              <a:buFont typeface="Wingdings" pitchFamily="2" charset="2"/>
              <a:buChar char="Ø"/>
            </a:pPr>
            <a:r>
              <a:rPr lang="kk-KZ" sz="1800" b="1" dirty="0">
                <a:solidFill>
                  <a:srgbClr val="002060"/>
                </a:solidFill>
                <a:cs typeface="Times New Roman" pitchFamily="18" charset="0"/>
              </a:rPr>
              <a:t> Присвоение квалификационной категории  руководителям и заместителям руководителей организаций образования всех уровней, </a:t>
            </a:r>
            <a:r>
              <a:rPr lang="kk-KZ" sz="1800" b="1" dirty="0">
                <a:solidFill>
                  <a:srgbClr val="FF0000"/>
                </a:solidFill>
                <a:cs typeface="Times New Roman" pitchFamily="18" charset="0"/>
              </a:rPr>
              <a:t>находящимся </a:t>
            </a:r>
            <a:r>
              <a:rPr lang="ru-RU" sz="1800" b="1" dirty="0">
                <a:solidFill>
                  <a:srgbClr val="FF0000"/>
                </a:solidFill>
                <a:cs typeface="Times New Roman" pitchFamily="18" charset="0"/>
              </a:rPr>
              <a:t>в отпуске по уходу за ребенком </a:t>
            </a:r>
            <a:r>
              <a:rPr lang="kk-KZ" sz="1800" b="1" dirty="0">
                <a:solidFill>
                  <a:srgbClr val="FF0000"/>
                </a:solidFill>
                <a:cs typeface="Times New Roman" pitchFamily="18" charset="0"/>
              </a:rPr>
              <a:t>осуществляется </a:t>
            </a:r>
            <a:r>
              <a:rPr lang="ru-RU" sz="1700" b="1" dirty="0">
                <a:solidFill>
                  <a:srgbClr val="FF0000"/>
                </a:solidFill>
                <a:cs typeface="Times New Roman" pitchFamily="18" charset="0"/>
              </a:rPr>
              <a:t>не ранее, чем через шесть месяцев после выхода на работу</a:t>
            </a:r>
            <a:r>
              <a:rPr lang="kk-KZ" sz="1700" b="1" dirty="0">
                <a:solidFill>
                  <a:srgbClr val="FF0000"/>
                </a:solidFill>
                <a:cs typeface="Times New Roman" pitchFamily="18" charset="0"/>
              </a:rPr>
              <a:t>.</a:t>
            </a:r>
            <a:endParaRPr lang="ru-RU" sz="1700" dirty="0">
              <a:solidFill>
                <a:schemeClr val="accent1">
                  <a:lumMod val="50000"/>
                </a:schemeClr>
              </a:solidFill>
              <a:cs typeface="Times New Roman" pitchFamily="18" charset="0"/>
            </a:endParaRPr>
          </a:p>
          <a:p>
            <a:pPr marL="36000" lvl="0" indent="0" algn="ctr">
              <a:spcBef>
                <a:spcPts val="0"/>
              </a:spcBef>
              <a:buClr>
                <a:srgbClr val="F0A22E"/>
              </a:buClr>
              <a:buSzPct val="70000"/>
              <a:buNone/>
            </a:pPr>
            <a:endParaRPr lang="ru-RU" sz="1700" dirty="0">
              <a:solidFill>
                <a:srgbClr val="4E3B30"/>
              </a:solidFill>
              <a:cs typeface="Times New Roman" pitchFamily="18" charset="0"/>
            </a:endParaRPr>
          </a:p>
          <a:p>
            <a:pPr marL="36000" lvl="0" indent="0" algn="ctr">
              <a:spcBef>
                <a:spcPts val="0"/>
              </a:spcBef>
              <a:buClr>
                <a:srgbClr val="F0A22E"/>
              </a:buClr>
              <a:buSzPct val="70000"/>
              <a:buNone/>
            </a:pPr>
            <a:endParaRPr lang="ru-RU" sz="1700" dirty="0">
              <a:solidFill>
                <a:srgbClr val="4E3B30"/>
              </a:solidFill>
              <a:cs typeface="Times New Roman" pitchFamily="18" charset="0"/>
            </a:endParaRPr>
          </a:p>
          <a:p>
            <a:pPr marL="36000" lvl="0" indent="0">
              <a:spcBef>
                <a:spcPts val="0"/>
              </a:spcBef>
              <a:buClr>
                <a:srgbClr val="F0A22E"/>
              </a:buClr>
              <a:buSzPct val="70000"/>
              <a:buNone/>
            </a:pPr>
            <a:endParaRPr lang="ru-RU" sz="1700" b="1" dirty="0">
              <a:solidFill>
                <a:srgbClr val="002060"/>
              </a:solidFill>
            </a:endParaRPr>
          </a:p>
        </p:txBody>
      </p:sp>
      <p:grpSp>
        <p:nvGrpSpPr>
          <p:cNvPr id="13" name="Group 5"/>
          <p:cNvGrpSpPr>
            <a:grpSpLocks/>
          </p:cNvGrpSpPr>
          <p:nvPr/>
        </p:nvGrpSpPr>
        <p:grpSpPr bwMode="auto">
          <a:xfrm>
            <a:off x="0" y="6525344"/>
            <a:ext cx="9144000" cy="332656"/>
            <a:chOff x="0" y="4065"/>
            <a:chExt cx="5760" cy="255"/>
          </a:xfrm>
        </p:grpSpPr>
        <p:sp>
          <p:nvSpPr>
            <p:cNvPr id="14" name="Rectangle 6"/>
            <p:cNvSpPr>
              <a:spLocks noChangeArrowheads="1"/>
            </p:cNvSpPr>
            <p:nvPr/>
          </p:nvSpPr>
          <p:spPr bwMode="auto">
            <a:xfrm>
              <a:off x="0" y="4065"/>
              <a:ext cx="5760" cy="255"/>
            </a:xfrm>
            <a:prstGeom prst="rect">
              <a:avLst/>
            </a:prstGeom>
            <a:solidFill>
              <a:srgbClr val="003399"/>
            </a:solidFill>
            <a:ln w="9525">
              <a:solidFill>
                <a:srgbClr val="003399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graphicFrame>
          <p:nvGraphicFramePr>
            <p:cNvPr id="15" name="Object 7"/>
            <p:cNvGraphicFramePr>
              <a:graphicFrameLocks noChangeAspect="1"/>
            </p:cNvGraphicFramePr>
            <p:nvPr/>
          </p:nvGraphicFramePr>
          <p:xfrm>
            <a:off x="2154" y="4087"/>
            <a:ext cx="1412" cy="23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218" name="CorelDRAW" r:id="rId3" imgW="2730240" imgH="437760" progId="">
                    <p:embed/>
                  </p:oleObj>
                </mc:Choice>
                <mc:Fallback>
                  <p:oleObj name="CorelDRAW" r:id="rId3" imgW="2730240" imgH="437760" progId="">
                    <p:embed/>
                    <p:pic>
                      <p:nvPicPr>
                        <p:cNvPr id="15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54" y="4087"/>
                          <a:ext cx="1412" cy="23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169040171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1649</TotalTime>
  <Words>2367</Words>
  <Application>Microsoft Office PowerPoint</Application>
  <PresentationFormat>Экран (4:3)</PresentationFormat>
  <Paragraphs>360</Paragraphs>
  <Slides>16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8" baseType="lpstr">
      <vt:lpstr>Тема Office</vt:lpstr>
      <vt:lpstr>CorelDRAW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Пользователь Windows</cp:lastModifiedBy>
  <cp:revision>207</cp:revision>
  <cp:lastPrinted>2020-01-06T10:41:15Z</cp:lastPrinted>
  <dcterms:created xsi:type="dcterms:W3CDTF">2018-08-15T04:41:53Z</dcterms:created>
  <dcterms:modified xsi:type="dcterms:W3CDTF">2020-01-14T07:47:38Z</dcterms:modified>
</cp:coreProperties>
</file>